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 id="2147483685" r:id="rId4"/>
    <p:sldMasterId id="2147483697" r:id="rId5"/>
  </p:sldMasterIdLst>
  <p:notesMasterIdLst>
    <p:notesMasterId r:id="rId172"/>
  </p:notesMasterIdLst>
  <p:sldIdLst>
    <p:sldId id="500" r:id="rId6"/>
    <p:sldId id="325" r:id="rId7"/>
    <p:sldId id="332" r:id="rId8"/>
    <p:sldId id="326" r:id="rId9"/>
    <p:sldId id="328" r:id="rId10"/>
    <p:sldId id="329" r:id="rId11"/>
    <p:sldId id="330" r:id="rId12"/>
    <p:sldId id="331" r:id="rId13"/>
    <p:sldId id="343" r:id="rId14"/>
    <p:sldId id="344" r:id="rId15"/>
    <p:sldId id="353" r:id="rId16"/>
    <p:sldId id="354" r:id="rId17"/>
    <p:sldId id="355" r:id="rId18"/>
    <p:sldId id="356" r:id="rId19"/>
    <p:sldId id="357" r:id="rId20"/>
    <p:sldId id="358" r:id="rId21"/>
    <p:sldId id="359" r:id="rId22"/>
    <p:sldId id="346" r:id="rId23"/>
    <p:sldId id="347" r:id="rId24"/>
    <p:sldId id="349" r:id="rId25"/>
    <p:sldId id="350" r:id="rId26"/>
    <p:sldId id="338" r:id="rId27"/>
    <p:sldId id="336" r:id="rId28"/>
    <p:sldId id="360" r:id="rId29"/>
    <p:sldId id="361" r:id="rId30"/>
    <p:sldId id="335" r:id="rId31"/>
    <p:sldId id="342" r:id="rId32"/>
    <p:sldId id="362" r:id="rId33"/>
    <p:sldId id="422" r:id="rId34"/>
    <p:sldId id="428" r:id="rId35"/>
    <p:sldId id="363" r:id="rId36"/>
    <p:sldId id="365" r:id="rId37"/>
    <p:sldId id="366" r:id="rId38"/>
    <p:sldId id="376" r:id="rId39"/>
    <p:sldId id="498" r:id="rId40"/>
    <p:sldId id="499" r:id="rId41"/>
    <p:sldId id="311" r:id="rId42"/>
    <p:sldId id="379" r:id="rId43"/>
    <p:sldId id="380" r:id="rId44"/>
    <p:sldId id="442" r:id="rId45"/>
    <p:sldId id="377" r:id="rId46"/>
    <p:sldId id="415" r:id="rId47"/>
    <p:sldId id="429" r:id="rId48"/>
    <p:sldId id="381" r:id="rId49"/>
    <p:sldId id="430" r:id="rId50"/>
    <p:sldId id="382" r:id="rId51"/>
    <p:sldId id="383" r:id="rId52"/>
    <p:sldId id="384" r:id="rId53"/>
    <p:sldId id="385" r:id="rId54"/>
    <p:sldId id="386" r:id="rId55"/>
    <p:sldId id="387" r:id="rId56"/>
    <p:sldId id="388" r:id="rId57"/>
    <p:sldId id="389" r:id="rId58"/>
    <p:sldId id="390" r:id="rId59"/>
    <p:sldId id="391" r:id="rId60"/>
    <p:sldId id="392" r:id="rId61"/>
    <p:sldId id="393" r:id="rId62"/>
    <p:sldId id="394" r:id="rId63"/>
    <p:sldId id="395" r:id="rId64"/>
    <p:sldId id="6672" r:id="rId65"/>
    <p:sldId id="396" r:id="rId66"/>
    <p:sldId id="397" r:id="rId67"/>
    <p:sldId id="443" r:id="rId68"/>
    <p:sldId id="444" r:id="rId69"/>
    <p:sldId id="470" r:id="rId70"/>
    <p:sldId id="445" r:id="rId71"/>
    <p:sldId id="449" r:id="rId72"/>
    <p:sldId id="446" r:id="rId73"/>
    <p:sldId id="452" r:id="rId74"/>
    <p:sldId id="447" r:id="rId75"/>
    <p:sldId id="398" r:id="rId76"/>
    <p:sldId id="399" r:id="rId77"/>
    <p:sldId id="492" r:id="rId78"/>
    <p:sldId id="493" r:id="rId79"/>
    <p:sldId id="494" r:id="rId80"/>
    <p:sldId id="401" r:id="rId81"/>
    <p:sldId id="484" r:id="rId82"/>
    <p:sldId id="522" r:id="rId83"/>
    <p:sldId id="534" r:id="rId84"/>
    <p:sldId id="535" r:id="rId85"/>
    <p:sldId id="540" r:id="rId86"/>
    <p:sldId id="448" r:id="rId87"/>
    <p:sldId id="451" r:id="rId88"/>
    <p:sldId id="6206" r:id="rId89"/>
    <p:sldId id="6318" r:id="rId90"/>
    <p:sldId id="6320" r:id="rId91"/>
    <p:sldId id="6321" r:id="rId92"/>
    <p:sldId id="6322" r:id="rId93"/>
    <p:sldId id="6323" r:id="rId94"/>
    <p:sldId id="6325" r:id="rId95"/>
    <p:sldId id="6307" r:id="rId96"/>
    <p:sldId id="6391" r:id="rId97"/>
    <p:sldId id="6392" r:id="rId98"/>
    <p:sldId id="6541" r:id="rId99"/>
    <p:sldId id="6538" r:id="rId100"/>
    <p:sldId id="6586" r:id="rId101"/>
    <p:sldId id="6623" r:id="rId102"/>
    <p:sldId id="6629" r:id="rId103"/>
    <p:sldId id="6671" r:id="rId104"/>
    <p:sldId id="632" r:id="rId105"/>
    <p:sldId id="633" r:id="rId106"/>
    <p:sldId id="367" r:id="rId107"/>
    <p:sldId id="368" r:id="rId108"/>
    <p:sldId id="369" r:id="rId109"/>
    <p:sldId id="370" r:id="rId110"/>
    <p:sldId id="371" r:id="rId111"/>
    <p:sldId id="635" r:id="rId112"/>
    <p:sldId id="634" r:id="rId113"/>
    <p:sldId id="6807" r:id="rId114"/>
    <p:sldId id="495" r:id="rId115"/>
    <p:sldId id="6689" r:id="rId116"/>
    <p:sldId id="416" r:id="rId117"/>
    <p:sldId id="285" r:id="rId118"/>
    <p:sldId id="503" r:id="rId119"/>
    <p:sldId id="628" r:id="rId120"/>
    <p:sldId id="629" r:id="rId121"/>
    <p:sldId id="630" r:id="rId122"/>
    <p:sldId id="277" r:id="rId123"/>
    <p:sldId id="419" r:id="rId124"/>
    <p:sldId id="420" r:id="rId125"/>
    <p:sldId id="303" r:id="rId126"/>
    <p:sldId id="414" r:id="rId127"/>
    <p:sldId id="437" r:id="rId128"/>
    <p:sldId id="438" r:id="rId129"/>
    <p:sldId id="6678" r:id="rId130"/>
    <p:sldId id="496" r:id="rId131"/>
    <p:sldId id="6673" r:id="rId132"/>
    <p:sldId id="304" r:id="rId133"/>
    <p:sldId id="313" r:id="rId134"/>
    <p:sldId id="315" r:id="rId135"/>
    <p:sldId id="314" r:id="rId136"/>
    <p:sldId id="317" r:id="rId137"/>
    <p:sldId id="302" r:id="rId138"/>
    <p:sldId id="297" r:id="rId139"/>
    <p:sldId id="307" r:id="rId140"/>
    <p:sldId id="318" r:id="rId141"/>
    <p:sldId id="266" r:id="rId142"/>
    <p:sldId id="6682" r:id="rId143"/>
    <p:sldId id="6685" r:id="rId144"/>
    <p:sldId id="6686" r:id="rId145"/>
    <p:sldId id="6687" r:id="rId146"/>
    <p:sldId id="441" r:id="rId147"/>
    <p:sldId id="423" r:id="rId148"/>
    <p:sldId id="502" r:id="rId149"/>
    <p:sldId id="513" r:id="rId150"/>
    <p:sldId id="514" r:id="rId151"/>
    <p:sldId id="515" r:id="rId152"/>
    <p:sldId id="6690" r:id="rId153"/>
    <p:sldId id="624" r:id="rId154"/>
    <p:sldId id="309" r:id="rId155"/>
    <p:sldId id="323" r:id="rId156"/>
    <p:sldId id="275" r:id="rId157"/>
    <p:sldId id="439" r:id="rId158"/>
    <p:sldId id="501" r:id="rId159"/>
    <p:sldId id="320" r:id="rId160"/>
    <p:sldId id="511" r:id="rId161"/>
    <p:sldId id="440" r:id="rId162"/>
    <p:sldId id="512" r:id="rId163"/>
    <p:sldId id="6676" r:id="rId164"/>
    <p:sldId id="6677" r:id="rId165"/>
    <p:sldId id="271" r:id="rId166"/>
    <p:sldId id="623" r:id="rId167"/>
    <p:sldId id="544" r:id="rId168"/>
    <p:sldId id="268" r:id="rId169"/>
    <p:sldId id="269" r:id="rId170"/>
    <p:sldId id="322" r:id="rId17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8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3" autoAdjust="0"/>
    <p:restoredTop sz="84354" autoAdjust="0"/>
  </p:normalViewPr>
  <p:slideViewPr>
    <p:cSldViewPr>
      <p:cViewPr varScale="1">
        <p:scale>
          <a:sx n="107" d="100"/>
          <a:sy n="107" d="100"/>
        </p:scale>
        <p:origin x="1808" y="168"/>
      </p:cViewPr>
      <p:guideLst>
        <p:guide orient="horz" pos="2160"/>
        <p:guide pos="2880"/>
      </p:guideLst>
    </p:cSldViewPr>
  </p:slideViewPr>
  <p:notesTextViewPr>
    <p:cViewPr>
      <p:scale>
        <a:sx n="100" d="100"/>
        <a:sy n="100" d="100"/>
      </p:scale>
      <p:origin x="0" y="0"/>
    </p:cViewPr>
  </p:notesText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theme" Target="theme/theme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tableStyles" Target="tableStyle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706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003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33FD916-006A-456B-8C8E-6C2FF60F8451}" type="slidenum">
              <a:rPr lang="en-US" altLang="zh-CN"/>
              <a:pPr/>
              <a:t>‹#›</a:t>
            </a:fld>
            <a:endParaRPr lang="en-US" altLang="zh-CN"/>
          </a:p>
        </p:txBody>
      </p:sp>
    </p:spTree>
    <p:extLst>
      <p:ext uri="{BB962C8B-B14F-4D97-AF65-F5344CB8AC3E}">
        <p14:creationId xmlns:p14="http://schemas.microsoft.com/office/powerpoint/2010/main" val="17533786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omputer_hardwar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Computer_program" TargetMode="External"/><Relationship Id="rId5" Type="http://schemas.openxmlformats.org/officeDocument/2006/relationships/hyperlink" Target="https://en.wikipedia.org/wiki/Operating_system_services" TargetMode="External"/><Relationship Id="rId4" Type="http://schemas.openxmlformats.org/officeDocument/2006/relationships/hyperlink" Target="https://en.wikipedia.org/wiki/Computer_softwar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versus.com/en/glossary/gpu-clock-speed"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versus.com/en/pny-quadro-rtx-8000"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quora.com/What-is-the-difference-between-cache-consistency-and-cache-coherence"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err="1">
                <a:latin typeface="Arial" panose="020B0604020202020204" pitchFamily="34" charset="0"/>
              </a:rPr>
              <a:t>wowowow</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Hello everyone</a:t>
            </a:r>
          </a:p>
          <a:p>
            <a:pPr eaLnBrk="1" hangingPunct="1"/>
            <a:r>
              <a:rPr lang="en-US" altLang="zh-CN" dirty="0">
                <a:latin typeface="Arial" panose="020B0604020202020204" pitchFamily="34" charset="0"/>
              </a:rPr>
              <a:t>Thank you for studying computer architecture with me.</a:t>
            </a:r>
          </a:p>
          <a:p>
            <a:pPr eaLnBrk="1" hangingPunct="1"/>
            <a:r>
              <a:rPr lang="en-US" altLang="zh-CN" dirty="0">
                <a:latin typeface="Arial" panose="020B0604020202020204" pitchFamily="34" charset="0"/>
              </a:rPr>
              <a:t>When you were deciding to choose this class, or any class, what did you expect?</a:t>
            </a:r>
          </a:p>
          <a:p>
            <a:pPr eaLnBrk="1" hangingPunct="1"/>
            <a:r>
              <a:rPr lang="en-US" altLang="zh-CN" dirty="0">
                <a:latin typeface="Arial" panose="020B0604020202020204" pitchFamily="34" charset="0"/>
              </a:rPr>
              <a:t>The more I teach, the more I feel that, what a class delivers should not be limited to the knowledge covered on the textbook. It can also be exciting, interesting, and rewarding in many possible ways.</a:t>
            </a:r>
          </a:p>
          <a:p>
            <a:pPr eaLnBrk="1" hangingPunct="1"/>
            <a:r>
              <a:rPr lang="en-US" altLang="zh-CN" dirty="0">
                <a:latin typeface="Arial" panose="020B0604020202020204" pitchFamily="34" charset="0"/>
              </a:rPr>
              <a:t>Somehow, I consider that all of those possible aspects can be summarized using this word.</a:t>
            </a:r>
          </a:p>
          <a:p>
            <a:pPr eaLnBrk="1" hangingPunct="1"/>
            <a:r>
              <a:rPr lang="en-US" altLang="zh-CN" dirty="0">
                <a:latin typeface="Arial" panose="020B0604020202020204" pitchFamily="34" charset="0"/>
              </a:rPr>
              <a:t>It’s sort of like a feeling that you relate yourself to various scenarios of the class. For example…</a:t>
            </a:r>
          </a:p>
          <a:p>
            <a:pPr eaLnBrk="1" hangingPunct="1"/>
            <a:r>
              <a:rPr lang="en-US" altLang="zh-CN" dirty="0">
                <a:latin typeface="Arial" panose="020B0604020202020204" pitchFamily="34" charset="0"/>
              </a:rPr>
              <a:t>Or even years after you’ve taken the class, whenever you happen to think of this class again, you may still get this feeling.</a:t>
            </a:r>
          </a:p>
          <a:p>
            <a:pPr eaLnBrk="1" hangingPunct="1"/>
            <a:r>
              <a:rPr lang="en-US" altLang="zh-CN" dirty="0">
                <a:latin typeface="Arial" panose="020B0604020202020204" pitchFamily="34" charset="0"/>
              </a:rPr>
              <a:t>And this, is exactly the ultimate goal of our computer architecture class.</a:t>
            </a: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2AC886A-D9A1-4F1D-89A1-9604456841EF}" type="slidenum">
              <a:rPr lang="en-US" altLang="zh-CN"/>
              <a:pPr eaLnBrk="1" hangingPunct="1"/>
              <a:t>1</a:t>
            </a:fld>
            <a:endParaRPr lang="en-US" altLang="zh-CN"/>
          </a:p>
        </p:txBody>
      </p:sp>
    </p:spTree>
    <p:extLst>
      <p:ext uri="{BB962C8B-B14F-4D97-AF65-F5344CB8AC3E}">
        <p14:creationId xmlns:p14="http://schemas.microsoft.com/office/powerpoint/2010/main" val="471921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Given a problem, eventually it’ll be the electrons that drive our computers to generate the result.</a:t>
            </a:r>
          </a:p>
          <a:p>
            <a:pPr eaLnBrk="1" hangingPunct="1"/>
            <a:r>
              <a:rPr lang="en-US" altLang="zh-CN">
                <a:latin typeface="Arial" panose="020B0604020202020204" pitchFamily="34" charset="0"/>
              </a:rPr>
              <a:t>But before that, we need to go through a sequence of steps.</a:t>
            </a:r>
            <a:endParaRPr lang="zh-CN" altLang="en-US">
              <a:latin typeface="Arial" panose="020B0604020202020204" pitchFamily="34" charset="0"/>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7781F6-1A3F-4A95-A6AD-BA395843A7AA}" type="slidenum">
              <a:rPr lang="en-US" altLang="zh-CN"/>
              <a:pPr eaLnBrk="1" hangingPunct="1"/>
              <a:t>10</a:t>
            </a:fld>
            <a:endParaRPr lang="en-US" altLang="zh-CN"/>
          </a:p>
        </p:txBody>
      </p:sp>
    </p:spTree>
    <p:extLst>
      <p:ext uri="{BB962C8B-B14F-4D97-AF65-F5344CB8AC3E}">
        <p14:creationId xmlns:p14="http://schemas.microsoft.com/office/powerpoint/2010/main" val="4723819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FB33AF-9975-47DD-BB24-BC28401ED2BB}" type="slidenum">
              <a:rPr lang="en-US" altLang="zh-CN"/>
              <a:pPr eaLnBrk="1" hangingPunct="1"/>
              <a:t>132</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Finally, the part you care the most, </a:t>
            </a:r>
          </a:p>
        </p:txBody>
      </p:sp>
    </p:spTree>
    <p:extLst>
      <p:ext uri="{BB962C8B-B14F-4D97-AF65-F5344CB8AC3E}">
        <p14:creationId xmlns:p14="http://schemas.microsoft.com/office/powerpoint/2010/main" val="34418656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0CCF24-987F-4D49-AF2E-A656ACBDED16}" type="slidenum">
              <a:rPr lang="en-US" altLang="zh-CN"/>
              <a:pPr eaLnBrk="1" hangingPunct="1"/>
              <a:t>133</a:t>
            </a:fld>
            <a:endParaRPr lang="en-US" altLang="zh-CN"/>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Grading policy</a:t>
            </a:r>
          </a:p>
          <a:p>
            <a:pPr eaLnBrk="1" hangingPunct="1"/>
            <a:r>
              <a:rPr lang="en-US" altLang="zh-CN">
                <a:latin typeface="Arial" panose="020B0604020202020204" pitchFamily="34" charset="0"/>
              </a:rPr>
              <a:t>Now we’ve talked about several components this course requires, here’s how they contribute to the final grade.</a:t>
            </a:r>
          </a:p>
        </p:txBody>
      </p:sp>
    </p:spTree>
    <p:extLst>
      <p:ext uri="{BB962C8B-B14F-4D97-AF65-F5344CB8AC3E}">
        <p14:creationId xmlns:p14="http://schemas.microsoft.com/office/powerpoint/2010/main" val="11005891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Then, how will I teach?</a:t>
            </a:r>
            <a:endParaRPr lang="zh-CN" altLang="en-US">
              <a:latin typeface="Arial" panose="020B0604020202020204" pitchFamily="34" charset="0"/>
            </a:endParaRPr>
          </a:p>
        </p:txBody>
      </p:sp>
      <p:sp>
        <p:nvSpPr>
          <p:cNvPr id="156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5DAB94-678C-49A5-BC50-AEC93757C3C4}" type="slidenum">
              <a:rPr lang="en-US" altLang="zh-CN"/>
              <a:pPr eaLnBrk="1" hangingPunct="1"/>
              <a:t>134</a:t>
            </a:fld>
            <a:endParaRPr lang="en-US" altLang="zh-CN"/>
          </a:p>
        </p:txBody>
      </p:sp>
    </p:spTree>
    <p:extLst>
      <p:ext uri="{BB962C8B-B14F-4D97-AF65-F5344CB8AC3E}">
        <p14:creationId xmlns:p14="http://schemas.microsoft.com/office/powerpoint/2010/main" val="11599324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most of us, an ideal teacher should be fun and humorous, meanwhile, he or she should be an expert for what is taught.</a:t>
            </a:r>
          </a:p>
          <a:p>
            <a:r>
              <a:rPr lang="en-US" altLang="zh-CN">
                <a:latin typeface="Arial" panose="020B0604020202020204" pitchFamily="34" charset="0"/>
              </a:rPr>
              <a:t>More important, exams should be easy and grades should be high.</a:t>
            </a:r>
            <a:endParaRPr lang="zh-CN" altLang="en-US">
              <a:latin typeface="Arial" panose="020B0604020202020204" pitchFamily="34" charset="0"/>
            </a:endParaRPr>
          </a:p>
        </p:txBody>
      </p:sp>
      <p:sp>
        <p:nvSpPr>
          <p:cNvPr id="157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41D5592-06BF-470B-9C8D-37BE921CA033}" type="slidenum">
              <a:rPr lang="en-US" altLang="zh-CN"/>
              <a:pPr eaLnBrk="1" hangingPunct="1"/>
              <a:t>135</a:t>
            </a:fld>
            <a:endParaRPr lang="en-US" altLang="zh-CN"/>
          </a:p>
        </p:txBody>
      </p:sp>
    </p:spTree>
    <p:extLst>
      <p:ext uri="{BB962C8B-B14F-4D97-AF65-F5344CB8AC3E}">
        <p14:creationId xmlns:p14="http://schemas.microsoft.com/office/powerpoint/2010/main" val="12171825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Well, you can’t always get what u want, right?</a:t>
            </a:r>
          </a:p>
        </p:txBody>
      </p:sp>
      <p:sp>
        <p:nvSpPr>
          <p:cNvPr id="158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D2C61C1-5FC7-44A7-AD59-632946D9981F}" type="slidenum">
              <a:rPr lang="en-US" altLang="zh-CN"/>
              <a:pPr eaLnBrk="1" hangingPunct="1"/>
              <a:t>136</a:t>
            </a:fld>
            <a:endParaRPr lang="en-US" altLang="zh-CN"/>
          </a:p>
        </p:txBody>
      </p:sp>
    </p:spTree>
    <p:extLst>
      <p:ext uri="{BB962C8B-B14F-4D97-AF65-F5344CB8AC3E}">
        <p14:creationId xmlns:p14="http://schemas.microsoft.com/office/powerpoint/2010/main" val="5845482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here’s how I teach.</a:t>
            </a:r>
          </a:p>
          <a:p>
            <a:r>
              <a:rPr lang="en-US" altLang="zh-CN">
                <a:latin typeface="Arial" panose="020B0604020202020204" pitchFamily="34" charset="0"/>
              </a:rPr>
              <a:t>As a junior faculty member, I’m gradually getting familiar with what I teach as well.</a:t>
            </a:r>
          </a:p>
          <a:p>
            <a:r>
              <a:rPr lang="en-US" altLang="zh-CN">
                <a:latin typeface="Arial" panose="020B0604020202020204" pitchFamily="34" charset="0"/>
              </a:rPr>
              <a:t>For every teaching component, I’ll try to keep it simple and focus on the core concepts. The ultimate goal of my teaching is to help you more easily understand what the textbook delivers.</a:t>
            </a:r>
            <a:endParaRPr lang="zh-CN" altLang="en-US">
              <a:latin typeface="Arial" panose="020B0604020202020204" pitchFamily="34" charset="0"/>
            </a:endParaRPr>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ED4E5BE-515C-4D1A-8169-C35EFED2C695}" type="slidenum">
              <a:rPr lang="en-US" altLang="zh-CN"/>
              <a:pPr eaLnBrk="1" hangingPunct="1"/>
              <a:t>137</a:t>
            </a:fld>
            <a:endParaRPr lang="en-US" altLang="zh-CN"/>
          </a:p>
        </p:txBody>
      </p:sp>
    </p:spTree>
    <p:extLst>
      <p:ext uri="{BB962C8B-B14F-4D97-AF65-F5344CB8AC3E}">
        <p14:creationId xmlns:p14="http://schemas.microsoft.com/office/powerpoint/2010/main" val="10396640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For ease of understanding concepts and principles</a:t>
            </a:r>
            <a:endParaRPr lang="zh-CN" altLang="en-US" dirty="0">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138</a:t>
            </a:fld>
            <a:endParaRPr lang="en-US" altLang="zh-CN"/>
          </a:p>
        </p:txBody>
      </p:sp>
    </p:spTree>
    <p:extLst>
      <p:ext uri="{BB962C8B-B14F-4D97-AF65-F5344CB8AC3E}">
        <p14:creationId xmlns:p14="http://schemas.microsoft.com/office/powerpoint/2010/main" val="29665246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139</a:t>
            </a:fld>
            <a:endParaRPr lang="en-US" altLang="zh-CN"/>
          </a:p>
        </p:txBody>
      </p:sp>
    </p:spTree>
    <p:extLst>
      <p:ext uri="{BB962C8B-B14F-4D97-AF65-F5344CB8AC3E}">
        <p14:creationId xmlns:p14="http://schemas.microsoft.com/office/powerpoint/2010/main" val="20723816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For ease of understanding how to solve related questions</a:t>
            </a:r>
            <a:endParaRPr lang="zh-CN" altLang="en-US" dirty="0">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140</a:t>
            </a:fld>
            <a:endParaRPr lang="en-US" altLang="zh-CN"/>
          </a:p>
        </p:txBody>
      </p:sp>
    </p:spTree>
    <p:extLst>
      <p:ext uri="{BB962C8B-B14F-4D97-AF65-F5344CB8AC3E}">
        <p14:creationId xmlns:p14="http://schemas.microsoft.com/office/powerpoint/2010/main" val="28877085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141</a:t>
            </a:fld>
            <a:endParaRPr lang="en-US" altLang="zh-CN"/>
          </a:p>
        </p:txBody>
      </p:sp>
    </p:spTree>
    <p:extLst>
      <p:ext uri="{BB962C8B-B14F-4D97-AF65-F5344CB8AC3E}">
        <p14:creationId xmlns:p14="http://schemas.microsoft.com/office/powerpoint/2010/main" val="2125325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First, we need to design a method to solve the problem. In computer science, such methods are called algorithms.</a:t>
            </a:r>
            <a:endParaRPr lang="zh-CN" altLang="en-US">
              <a:latin typeface="Arial" panose="020B0604020202020204" pitchFamily="34" charset="0"/>
            </a:endParaRPr>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8AA8F05-BB65-4D00-8926-5724ED386B5E}" type="slidenum">
              <a:rPr lang="en-US" altLang="zh-CN"/>
              <a:pPr eaLnBrk="1" hangingPunct="1"/>
              <a:t>11</a:t>
            </a:fld>
            <a:endParaRPr lang="en-US" altLang="zh-CN"/>
          </a:p>
        </p:txBody>
      </p:sp>
    </p:spTree>
    <p:extLst>
      <p:ext uri="{BB962C8B-B14F-4D97-AF65-F5344CB8AC3E}">
        <p14:creationId xmlns:p14="http://schemas.microsoft.com/office/powerpoint/2010/main" val="25750297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142</a:t>
            </a:fld>
            <a:endParaRPr lang="en-US" altLang="zh-CN"/>
          </a:p>
        </p:txBody>
      </p:sp>
    </p:spTree>
    <p:extLst>
      <p:ext uri="{BB962C8B-B14F-4D97-AF65-F5344CB8AC3E}">
        <p14:creationId xmlns:p14="http://schemas.microsoft.com/office/powerpoint/2010/main" val="35030101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143</a:t>
            </a:fld>
            <a:endParaRPr lang="en-US" altLang="zh-CN"/>
          </a:p>
        </p:txBody>
      </p:sp>
    </p:spTree>
    <p:extLst>
      <p:ext uri="{BB962C8B-B14F-4D97-AF65-F5344CB8AC3E}">
        <p14:creationId xmlns:p14="http://schemas.microsoft.com/office/powerpoint/2010/main" val="4281317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a:t>
            </a:r>
            <a:r>
              <a:rPr lang="en-CN" dirty="0"/>
              <a:t>lso value students’ goals and strengths, and try to help them if possible…; </a:t>
            </a:r>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144</a:t>
            </a:fld>
            <a:endParaRPr lang="en-US" altLang="zh-CN"/>
          </a:p>
        </p:txBody>
      </p:sp>
    </p:spTree>
    <p:extLst>
      <p:ext uri="{BB962C8B-B14F-4D97-AF65-F5344CB8AC3E}">
        <p14:creationId xmlns:p14="http://schemas.microsoft.com/office/powerpoint/2010/main" val="29205205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145</a:t>
            </a:fld>
            <a:endParaRPr lang="en-US" altLang="zh-CN"/>
          </a:p>
        </p:txBody>
      </p:sp>
    </p:spTree>
    <p:extLst>
      <p:ext uri="{BB962C8B-B14F-4D97-AF65-F5344CB8AC3E}">
        <p14:creationId xmlns:p14="http://schemas.microsoft.com/office/powerpoint/2010/main" val="32183812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146</a:t>
            </a:fld>
            <a:endParaRPr lang="en-US" altLang="zh-CN"/>
          </a:p>
        </p:txBody>
      </p:sp>
    </p:spTree>
    <p:extLst>
      <p:ext uri="{BB962C8B-B14F-4D97-AF65-F5344CB8AC3E}">
        <p14:creationId xmlns:p14="http://schemas.microsoft.com/office/powerpoint/2010/main" val="33784595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I’ll also share with you some helpful or inspiring videos and articles.</a:t>
            </a:r>
            <a:endParaRPr lang="zh-CN" altLang="en-US">
              <a:latin typeface="Arial" panose="020B0604020202020204" pitchFamily="34" charset="0"/>
            </a:endParaRPr>
          </a:p>
          <a:p>
            <a:endParaRPr lang="zh-CN" altLang="en-US">
              <a:latin typeface="Arial" panose="020B0604020202020204" pitchFamily="34" charset="0"/>
            </a:endParaRPr>
          </a:p>
        </p:txBody>
      </p:sp>
      <p:sp>
        <p:nvSpPr>
          <p:cNvPr id="160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7A7C89B-C0BC-4844-AD5E-01DCC0CD01F9}" type="slidenum">
              <a:rPr lang="en-US" altLang="zh-CN"/>
              <a:pPr eaLnBrk="1" hangingPunct="1"/>
              <a:t>150</a:t>
            </a:fld>
            <a:endParaRPr lang="en-US" altLang="zh-CN"/>
          </a:p>
        </p:txBody>
      </p:sp>
    </p:spTree>
    <p:extLst>
      <p:ext uri="{BB962C8B-B14F-4D97-AF65-F5344CB8AC3E}">
        <p14:creationId xmlns:p14="http://schemas.microsoft.com/office/powerpoint/2010/main" val="14501097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Besides my efforts, your contributions are also indispensible.</a:t>
            </a:r>
            <a:endParaRPr lang="zh-CN" altLang="en-US">
              <a:latin typeface="Arial" panose="020B0604020202020204" pitchFamily="34" charset="0"/>
            </a:endParaRPr>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0084FF7-5F2D-44F7-8E25-0F2933B0FDB9}" type="slidenum">
              <a:rPr lang="en-US" altLang="zh-CN"/>
              <a:pPr eaLnBrk="1" hangingPunct="1"/>
              <a:t>151</a:t>
            </a:fld>
            <a:endParaRPr lang="en-US" altLang="zh-CN"/>
          </a:p>
        </p:txBody>
      </p:sp>
    </p:spTree>
    <p:extLst>
      <p:ext uri="{BB962C8B-B14F-4D97-AF65-F5344CB8AC3E}">
        <p14:creationId xmlns:p14="http://schemas.microsoft.com/office/powerpoint/2010/main" val="36751531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example, you can start study groups for peer discussion, you can help me as lab assistants or research interns.</a:t>
            </a:r>
          </a:p>
          <a:p>
            <a:r>
              <a:rPr lang="en-US" altLang="zh-CN">
                <a:latin typeface="Arial" panose="020B0604020202020204" pitchFamily="34" charset="0"/>
              </a:rPr>
              <a:t>At least, please submit assignments in time and show up to final exam.</a:t>
            </a:r>
          </a:p>
          <a:p>
            <a:r>
              <a:rPr lang="en-US" altLang="zh-CN">
                <a:latin typeface="Arial" panose="020B0604020202020204" pitchFamily="34" charset="0"/>
              </a:rPr>
              <a:t>Believe it or not, some students just don’t.</a:t>
            </a:r>
            <a:endParaRPr lang="zh-CN" altLang="en-US">
              <a:latin typeface="Arial" panose="020B0604020202020204" pitchFamily="34" charset="0"/>
            </a:endParaRPr>
          </a:p>
        </p:txBody>
      </p:sp>
      <p:sp>
        <p:nvSpPr>
          <p:cNvPr id="162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749081-A2AC-41FB-B07A-A1CDA47E1CEF}" type="slidenum">
              <a:rPr lang="en-US" altLang="zh-CN"/>
              <a:pPr eaLnBrk="1" hangingPunct="1"/>
              <a:t>152</a:t>
            </a:fld>
            <a:endParaRPr lang="en-US" altLang="zh-CN"/>
          </a:p>
        </p:txBody>
      </p:sp>
    </p:spTree>
    <p:extLst>
      <p:ext uri="{BB962C8B-B14F-4D97-AF65-F5344CB8AC3E}">
        <p14:creationId xmlns:p14="http://schemas.microsoft.com/office/powerpoint/2010/main" val="4443437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Hope you’ll enjoy</a:t>
            </a:r>
            <a:endParaRPr lang="zh-CN" altLang="en-US">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153</a:t>
            </a:fld>
            <a:endParaRPr lang="en-US" altLang="zh-CN"/>
          </a:p>
        </p:txBody>
      </p:sp>
    </p:spTree>
    <p:extLst>
      <p:ext uri="{BB962C8B-B14F-4D97-AF65-F5344CB8AC3E}">
        <p14:creationId xmlns:p14="http://schemas.microsoft.com/office/powerpoint/2010/main" val="33699330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154</a:t>
            </a:fld>
            <a:endParaRPr lang="en-US" altLang="zh-CN"/>
          </a:p>
        </p:txBody>
      </p:sp>
    </p:spTree>
    <p:extLst>
      <p:ext uri="{BB962C8B-B14F-4D97-AF65-F5344CB8AC3E}">
        <p14:creationId xmlns:p14="http://schemas.microsoft.com/office/powerpoint/2010/main" val="790522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Then based on your algorithm design, you use a certain programming language to implement it into an executable program.</a:t>
            </a:r>
            <a:endParaRPr lang="zh-CN" altLang="en-US" dirty="0">
              <a:latin typeface="Arial" panose="020B0604020202020204" pitchFamily="34" charset="0"/>
            </a:endParaRPr>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70D9F27-8480-4BDE-8EBA-941562F3F71A}" type="slidenum">
              <a:rPr lang="en-US" altLang="zh-CN"/>
              <a:pPr eaLnBrk="1" hangingPunct="1"/>
              <a:t>12</a:t>
            </a:fld>
            <a:endParaRPr lang="en-US" altLang="zh-CN"/>
          </a:p>
        </p:txBody>
      </p:sp>
    </p:spTree>
    <p:extLst>
      <p:ext uri="{BB962C8B-B14F-4D97-AF65-F5344CB8AC3E}">
        <p14:creationId xmlns:p14="http://schemas.microsoft.com/office/powerpoint/2010/main" val="9549189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One more request, join this qq group for ease of off-line discussion.</a:t>
            </a:r>
            <a:endParaRPr lang="zh-CN" altLang="en-US">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155</a:t>
            </a:fld>
            <a:endParaRPr lang="en-US" altLang="zh-CN"/>
          </a:p>
        </p:txBody>
      </p:sp>
    </p:spTree>
    <p:extLst>
      <p:ext uri="{BB962C8B-B14F-4D97-AF65-F5344CB8AC3E}">
        <p14:creationId xmlns:p14="http://schemas.microsoft.com/office/powerpoint/2010/main" val="14611340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17</a:t>
            </a:r>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156</a:t>
            </a:fld>
            <a:endParaRPr lang="en-US" altLang="zh-CN"/>
          </a:p>
        </p:txBody>
      </p:sp>
    </p:spTree>
    <p:extLst>
      <p:ext uri="{BB962C8B-B14F-4D97-AF65-F5344CB8AC3E}">
        <p14:creationId xmlns:p14="http://schemas.microsoft.com/office/powerpoint/2010/main" val="24499984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18</a:t>
            </a:r>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157</a:t>
            </a:fld>
            <a:endParaRPr lang="en-US" altLang="zh-CN"/>
          </a:p>
        </p:txBody>
      </p:sp>
    </p:spTree>
    <p:extLst>
      <p:ext uri="{BB962C8B-B14F-4D97-AF65-F5344CB8AC3E}">
        <p14:creationId xmlns:p14="http://schemas.microsoft.com/office/powerpoint/2010/main" val="24499984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19</a:t>
            </a:r>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158</a:t>
            </a:fld>
            <a:endParaRPr lang="en-US" altLang="zh-CN"/>
          </a:p>
        </p:txBody>
      </p:sp>
    </p:spTree>
    <p:extLst>
      <p:ext uri="{BB962C8B-B14F-4D97-AF65-F5344CB8AC3E}">
        <p14:creationId xmlns:p14="http://schemas.microsoft.com/office/powerpoint/2010/main" val="28677958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19</a:t>
            </a:r>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159</a:t>
            </a:fld>
            <a:endParaRPr lang="en-US" altLang="zh-CN"/>
          </a:p>
        </p:txBody>
      </p:sp>
    </p:spTree>
    <p:extLst>
      <p:ext uri="{BB962C8B-B14F-4D97-AF65-F5344CB8AC3E}">
        <p14:creationId xmlns:p14="http://schemas.microsoft.com/office/powerpoint/2010/main" val="106632111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20</a:t>
            </a:r>
            <a:endParaRPr lang="zh-CN" altLang="en-US" dirty="0">
              <a:latin typeface="Arial" panose="020B0604020202020204" pitchFamily="34" charset="0"/>
            </a:endParaRPr>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1785F0-3522-4152-BFCE-6B4B97558E1C}" type="slidenum">
              <a:rPr lang="en-US" altLang="zh-CN"/>
              <a:pPr eaLnBrk="1" hangingPunct="1"/>
              <a:t>160</a:t>
            </a:fld>
            <a:endParaRPr lang="en-US" altLang="zh-CN"/>
          </a:p>
        </p:txBody>
      </p:sp>
    </p:spTree>
    <p:extLst>
      <p:ext uri="{BB962C8B-B14F-4D97-AF65-F5344CB8AC3E}">
        <p14:creationId xmlns:p14="http://schemas.microsoft.com/office/powerpoint/2010/main" val="30548415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far, we have introduced course logistics and contents.</a:t>
            </a:r>
          </a:p>
          <a:p>
            <a:r>
              <a:rPr lang="en-US" altLang="zh-CN">
                <a:latin typeface="Arial" panose="020B0604020202020204" pitchFamily="34" charset="0"/>
              </a:rPr>
              <a:t>Any questions?</a:t>
            </a:r>
            <a:endParaRPr lang="zh-CN" altLang="en-US">
              <a:latin typeface="Arial" panose="020B0604020202020204" pitchFamily="34" charset="0"/>
            </a:endParaRPr>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CDA8E5-B866-45A3-85C9-A299E88D8A18}" type="slidenum">
              <a:rPr lang="en-US" altLang="zh-CN"/>
              <a:pPr eaLnBrk="1" hangingPunct="1"/>
              <a:t>161</a:t>
            </a:fld>
            <a:endParaRPr lang="en-US" altLang="zh-CN"/>
          </a:p>
        </p:txBody>
      </p:sp>
    </p:spTree>
    <p:extLst>
      <p:ext uri="{BB962C8B-B14F-4D97-AF65-F5344CB8AC3E}">
        <p14:creationId xmlns:p14="http://schemas.microsoft.com/office/powerpoint/2010/main" val="18221850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7261DD3D-F408-4341-91EE-FDDA80A71D26}"/>
              </a:ext>
            </a:extLst>
          </p:cNvPr>
          <p:cNvSpPr>
            <a:spLocks noGrp="1" noRot="1" noChangeAspect="1" noChangeArrowheads="1" noTextEdit="1"/>
          </p:cNvSpPr>
          <p:nvPr>
            <p:ph type="sldImg"/>
          </p:nvPr>
        </p:nvSpPr>
        <p:spPr>
          <a:ln/>
        </p:spPr>
      </p:sp>
      <p:sp>
        <p:nvSpPr>
          <p:cNvPr id="18434" name="Notes Placeholder 2">
            <a:extLst>
              <a:ext uri="{FF2B5EF4-FFF2-40B4-BE49-F238E27FC236}">
                <a16:creationId xmlns:a16="http://schemas.microsoft.com/office/drawing/2014/main" id="{51568DAE-F7B8-DE46-92A5-55777CDE0E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wow</a:t>
            </a:r>
            <a:r>
              <a:rPr lang="zh-CN" altLang="en-US" dirty="0">
                <a:latin typeface="Arial" panose="020B0604020202020204" pitchFamily="34" charset="0"/>
              </a:rPr>
              <a:t>，</a:t>
            </a:r>
            <a:r>
              <a:rPr lang="en-CN" altLang="en-CN" dirty="0">
                <a:latin typeface="Arial" panose="020B0604020202020204" pitchFamily="34" charset="0"/>
              </a:rPr>
              <a:t>祝满绩</a:t>
            </a:r>
            <a:r>
              <a:rPr lang="zh-CN" altLang="en-US" dirty="0">
                <a:latin typeface="Arial" panose="020B0604020202020204" pitchFamily="34" charset="0"/>
              </a:rPr>
              <a:t>，</a:t>
            </a:r>
            <a:r>
              <a:rPr lang="en-US" altLang="zh-CN" dirty="0" err="1">
                <a:latin typeface="Arial" panose="020B0604020202020204" pitchFamily="34" charset="0"/>
              </a:rPr>
              <a:t>xixi</a:t>
            </a:r>
            <a:endParaRPr lang="en-CN" altLang="en-CN" dirty="0">
              <a:latin typeface="Arial" panose="020B0604020202020204" pitchFamily="34" charset="0"/>
            </a:endParaRPr>
          </a:p>
          <a:p>
            <a:endParaRPr lang="en-US" altLang="en-CN" dirty="0">
              <a:latin typeface="Arial" panose="020B0604020202020204" pitchFamily="34" charset="0"/>
            </a:endParaRPr>
          </a:p>
          <a:p>
            <a:r>
              <a:rPr lang="en-US" altLang="en-CN" dirty="0">
                <a:latin typeface="Arial" panose="020B0604020202020204" pitchFamily="34" charset="0"/>
              </a:rPr>
              <a:t>Goal: learn with fun</a:t>
            </a:r>
            <a:endParaRPr lang="en-CN" altLang="en-CN" dirty="0">
              <a:latin typeface="Arial" panose="020B0604020202020204" pitchFamily="34" charset="0"/>
            </a:endParaRPr>
          </a:p>
        </p:txBody>
      </p:sp>
      <p:sp>
        <p:nvSpPr>
          <p:cNvPr id="18435" name="Slide Number Placeholder 3">
            <a:extLst>
              <a:ext uri="{FF2B5EF4-FFF2-40B4-BE49-F238E27FC236}">
                <a16:creationId xmlns:a16="http://schemas.microsoft.com/office/drawing/2014/main" id="{729E714D-87FD-1F4A-854B-5ED412888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503CE8-AF9A-B943-B2D6-E673A88ACD7F}" type="slidenum">
              <a:rPr lang="en-US" altLang="zh-CN" smtClean="0"/>
              <a:pPr/>
              <a:t>162</a:t>
            </a:fld>
            <a:endParaRPr lang="en-US" altLang="zh-CN"/>
          </a:p>
        </p:txBody>
      </p:sp>
    </p:spTree>
    <p:extLst>
      <p:ext uri="{BB962C8B-B14F-4D97-AF65-F5344CB8AC3E}">
        <p14:creationId xmlns:p14="http://schemas.microsoft.com/office/powerpoint/2010/main" val="38757911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a:extLst>
              <a:ext uri="{FF2B5EF4-FFF2-40B4-BE49-F238E27FC236}">
                <a16:creationId xmlns:a16="http://schemas.microsoft.com/office/drawing/2014/main" id="{B1CBE570-C218-1A47-BB59-664D52418F8E}"/>
              </a:ext>
            </a:extLst>
          </p:cNvPr>
          <p:cNvSpPr>
            <a:spLocks noGrp="1" noRot="1" noChangeAspect="1" noChangeArrowheads="1" noTextEdit="1"/>
          </p:cNvSpPr>
          <p:nvPr>
            <p:ph type="sldImg"/>
          </p:nvPr>
        </p:nvSpPr>
        <p:spPr>
          <a:ln/>
        </p:spPr>
      </p:sp>
      <p:sp>
        <p:nvSpPr>
          <p:cNvPr id="20482" name="备注占位符 2">
            <a:extLst>
              <a:ext uri="{FF2B5EF4-FFF2-40B4-BE49-F238E27FC236}">
                <a16:creationId xmlns:a16="http://schemas.microsoft.com/office/drawing/2014/main" id="{96B05283-F25C-0549-ACF9-B5CE49A515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Hope you just had a joyful holiday season.</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At the very beginning of this course, let me sincerely thank you for studying Computer Architecture with me.</a:t>
            </a:r>
          </a:p>
        </p:txBody>
      </p:sp>
      <p:sp>
        <p:nvSpPr>
          <p:cNvPr id="20483" name="灯片编号占位符 3">
            <a:extLst>
              <a:ext uri="{FF2B5EF4-FFF2-40B4-BE49-F238E27FC236}">
                <a16:creationId xmlns:a16="http://schemas.microsoft.com/office/drawing/2014/main" id="{9A59CBFF-64A5-4344-9A05-E06979ED2F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D1AECAB-1841-4D4A-947E-C64CF34A413F}" type="slidenum">
              <a:rPr lang="en-US" altLang="zh-CN" smtClean="0"/>
              <a:pPr>
                <a:spcBef>
                  <a:spcPct val="0"/>
                </a:spcBef>
              </a:pPr>
              <a:t>163</a:t>
            </a:fld>
            <a:endParaRPr lang="en-US" altLang="zh-CN"/>
          </a:p>
        </p:txBody>
      </p:sp>
    </p:spTree>
    <p:extLst>
      <p:ext uri="{BB962C8B-B14F-4D97-AF65-F5344CB8AC3E}">
        <p14:creationId xmlns:p14="http://schemas.microsoft.com/office/powerpoint/2010/main" val="13226014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Roster;</a:t>
            </a:r>
          </a:p>
          <a:p>
            <a:r>
              <a:rPr lang="en-US" altLang="zh-CN">
                <a:latin typeface="Arial" panose="020B0604020202020204" pitchFamily="34" charset="0"/>
              </a:rPr>
              <a:t>Now it’s time for the class to get the first impression of each of you.</a:t>
            </a:r>
          </a:p>
          <a:p>
            <a:r>
              <a:rPr lang="en-US" altLang="zh-CN">
                <a:latin typeface="Arial" panose="020B0604020202020204" pitchFamily="34" charset="0"/>
              </a:rPr>
              <a:t>Briefly introduce yourself if you like when I call ur name; you could use either English or Chinese.</a:t>
            </a:r>
            <a:endParaRPr lang="zh-CN" altLang="en-US">
              <a:latin typeface="Arial" panose="020B0604020202020204" pitchFamily="34" charset="0"/>
            </a:endParaRPr>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63F1FB3-0EDF-45BA-BBD7-7DB4F37509D6}" type="slidenum">
              <a:rPr lang="en-US" altLang="zh-CN"/>
              <a:pPr eaLnBrk="1" hangingPunct="1"/>
              <a:t>164</a:t>
            </a:fld>
            <a:endParaRPr lang="en-US" altLang="zh-CN"/>
          </a:p>
        </p:txBody>
      </p:sp>
    </p:spTree>
    <p:extLst>
      <p:ext uri="{BB962C8B-B14F-4D97-AF65-F5344CB8AC3E}">
        <p14:creationId xmlns:p14="http://schemas.microsoft.com/office/powerpoint/2010/main" val="206576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As we mentioned, program execution depends on the operating system.</a:t>
            </a:r>
          </a:p>
          <a:p>
            <a:pPr eaLnBrk="1" hangingPunct="1"/>
            <a:r>
              <a:rPr lang="en-US" altLang="zh-CN" dirty="0">
                <a:latin typeface="Arial" panose="020B0604020202020204" pitchFamily="34" charset="0"/>
              </a:rPr>
              <a:t>Different operating systems may have different ways to handle your programs.</a:t>
            </a:r>
            <a:endParaRPr lang="zh-CN" altLang="en-US" dirty="0">
              <a:latin typeface="Arial" panose="020B0604020202020204" pitchFamily="34" charset="0"/>
            </a:endParaRPr>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2EEA75-CE55-4AD2-923D-D964C133DB65}" type="slidenum">
              <a:rPr lang="en-US" altLang="zh-CN"/>
              <a:pPr eaLnBrk="1" hangingPunct="1"/>
              <a:t>13</a:t>
            </a:fld>
            <a:endParaRPr lang="en-US" altLang="zh-CN"/>
          </a:p>
        </p:txBody>
      </p:sp>
    </p:spTree>
    <p:extLst>
      <p:ext uri="{BB962C8B-B14F-4D97-AF65-F5344CB8AC3E}">
        <p14:creationId xmlns:p14="http://schemas.microsoft.com/office/powerpoint/2010/main" val="34009086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Great to know u all,</a:t>
            </a:r>
          </a:p>
          <a:p>
            <a:r>
              <a:rPr lang="en-US" altLang="zh-CN">
                <a:latin typeface="Arial" panose="020B0604020202020204" pitchFamily="34" charset="0"/>
              </a:rPr>
              <a:t>Now, Ready for an adventure to computer architecture?</a:t>
            </a:r>
            <a:endParaRPr lang="zh-CN" altLang="en-US">
              <a:latin typeface="Arial" panose="020B0604020202020204" pitchFamily="34" charset="0"/>
            </a:endParaRPr>
          </a:p>
        </p:txBody>
      </p:sp>
      <p:sp>
        <p:nvSpPr>
          <p:cNvPr id="166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7499CDD-30E2-4FBD-8DB6-9641A6900C4C}" type="slidenum">
              <a:rPr lang="en-US" altLang="zh-CN"/>
              <a:pPr eaLnBrk="1" hangingPunct="1"/>
              <a:t>165</a:t>
            </a:fld>
            <a:endParaRPr lang="en-US" altLang="zh-CN"/>
          </a:p>
        </p:txBody>
      </p:sp>
    </p:spTree>
    <p:extLst>
      <p:ext uri="{BB962C8B-B14F-4D97-AF65-F5344CB8AC3E}">
        <p14:creationId xmlns:p14="http://schemas.microsoft.com/office/powerpoint/2010/main" val="22917714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Cause if not now, when?</a:t>
            </a:r>
            <a:endParaRPr lang="zh-CN" altLang="en-US">
              <a:latin typeface="Arial" panose="020B0604020202020204" pitchFamily="34" charset="0"/>
            </a:endParaRPr>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4287AC-675E-4518-B0C2-AC32759F2D5C}" type="slidenum">
              <a:rPr lang="en-US" altLang="zh-CN"/>
              <a:pPr eaLnBrk="1" hangingPunct="1"/>
              <a:t>166</a:t>
            </a:fld>
            <a:endParaRPr lang="en-US" altLang="zh-CN"/>
          </a:p>
        </p:txBody>
      </p:sp>
    </p:spTree>
    <p:extLst>
      <p:ext uri="{BB962C8B-B14F-4D97-AF65-F5344CB8AC3E}">
        <p14:creationId xmlns:p14="http://schemas.microsoft.com/office/powerpoint/2010/main" val="3537123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Also, in hardware courses, we know that program written in high-level programming languages cannot be understood by computer hardware.</a:t>
            </a:r>
          </a:p>
          <a:p>
            <a:pPr eaLnBrk="1" hangingPunct="1"/>
            <a:r>
              <a:rPr lang="en-US" altLang="zh-CN">
                <a:latin typeface="Arial" panose="020B0604020202020204" pitchFamily="34" charset="0"/>
              </a:rPr>
              <a:t>Instead, programs need to be compiled into instructions.</a:t>
            </a:r>
          </a:p>
          <a:p>
            <a:pPr eaLnBrk="1" hangingPunct="1"/>
            <a:r>
              <a:rPr lang="en-US" altLang="zh-CN">
                <a:latin typeface="Arial" panose="020B0604020202020204" pitchFamily="34" charset="0"/>
              </a:rPr>
              <a:t>what instructions will your program be turned into depends on which Instruction Set Architecture (ISA) is used by your computer.</a:t>
            </a:r>
          </a:p>
          <a:p>
            <a:pPr eaLnBrk="1" hangingPunct="1"/>
            <a:r>
              <a:rPr lang="en-US" altLang="zh-CN">
                <a:latin typeface="Arial" panose="020B0604020202020204" pitchFamily="34" charset="0"/>
              </a:rPr>
              <a:t>An ISA defines how to encode an instruction and how underlying hardware decodes it.</a:t>
            </a:r>
          </a:p>
          <a:p>
            <a:pPr eaLnBrk="1" hangingPunct="1"/>
            <a:endParaRPr lang="zh-CN" altLang="en-US">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C09E0B7-A927-468E-B507-F78ACAEF5B3D}" type="slidenum">
              <a:rPr lang="en-US" altLang="zh-CN"/>
              <a:pPr eaLnBrk="1" hangingPunct="1"/>
              <a:t>14</a:t>
            </a:fld>
            <a:endParaRPr lang="en-US" altLang="zh-CN"/>
          </a:p>
        </p:txBody>
      </p:sp>
    </p:spTree>
    <p:extLst>
      <p:ext uri="{BB962C8B-B14F-4D97-AF65-F5344CB8AC3E}">
        <p14:creationId xmlns:p14="http://schemas.microsoft.com/office/powerpoint/2010/main" val="719438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How an instruction is processed depends on specific architecture design. For example, at any time instance, only one instruction can be executed or different instructions can be co-executed with each instruction using a different component.</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F73641-7972-4A26-A6F6-4D7AAB84B1A1}" type="slidenum">
              <a:rPr lang="en-US" altLang="zh-CN"/>
              <a:pPr eaLnBrk="1" hangingPunct="1"/>
              <a:t>15</a:t>
            </a:fld>
            <a:endParaRPr lang="en-US" altLang="zh-CN"/>
          </a:p>
        </p:txBody>
      </p:sp>
    </p:spTree>
    <p:extLst>
      <p:ext uri="{BB962C8B-B14F-4D97-AF65-F5344CB8AC3E}">
        <p14:creationId xmlns:p14="http://schemas.microsoft.com/office/powerpoint/2010/main" val="4056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Each component in use is composed by a number of digital logics,</a:t>
            </a:r>
            <a:endParaRPr lang="zh-CN" altLang="en-US">
              <a:latin typeface="Arial" panose="020B0604020202020204" pitchFamily="34" charset="0"/>
            </a:endParaRPr>
          </a:p>
        </p:txBody>
      </p:sp>
      <p:sp>
        <p:nvSpPr>
          <p:cNvPr id="115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24ADDD6-C5E7-4A1E-85C5-1FB30F2E02E8}" type="slidenum">
              <a:rPr lang="en-US" altLang="zh-CN"/>
              <a:pPr eaLnBrk="1" hangingPunct="1"/>
              <a:t>16</a:t>
            </a:fld>
            <a:endParaRPr lang="en-US" altLang="zh-CN"/>
          </a:p>
        </p:txBody>
      </p:sp>
    </p:spTree>
    <p:extLst>
      <p:ext uri="{BB962C8B-B14F-4D97-AF65-F5344CB8AC3E}">
        <p14:creationId xmlns:p14="http://schemas.microsoft.com/office/powerpoint/2010/main" val="161417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which are constructed by integrated circuits driven by electrons.</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Among all of these layers, which will be covered in computer architecture?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(levels</a:t>
            </a:r>
            <a:r>
              <a:rPr lang="en-US" altLang="zh-CN" baseline="0" dirty="0">
                <a:latin typeface="Arial" panose="020B0604020202020204" pitchFamily="34" charset="0"/>
              </a:rPr>
              <a:t> of transformation create abstractions</a:t>
            </a:r>
          </a:p>
          <a:p>
            <a:pPr eaLnBrk="1" hangingPunct="1"/>
            <a:r>
              <a:rPr lang="en-US" altLang="zh-CN" baseline="0" dirty="0">
                <a:latin typeface="Arial" panose="020B0604020202020204" pitchFamily="34" charset="0"/>
              </a:rPr>
              <a:t>Abstraction: a higher level only needs to know about the interface to the lower level,</a:t>
            </a:r>
          </a:p>
          <a:p>
            <a:pPr eaLnBrk="1" hangingPunct="1"/>
            <a:r>
              <a:rPr lang="en-US" altLang="zh-CN" baseline="0" dirty="0">
                <a:latin typeface="Arial" panose="020B0604020202020204" pitchFamily="34" charset="0"/>
              </a:rPr>
              <a:t>not how the lower level is implemented</a:t>
            </a:r>
            <a:r>
              <a:rPr lang="en-US" altLang="zh-CN" dirty="0">
                <a:latin typeface="Arial" panose="020B0604020202020204" pitchFamily="34" charset="0"/>
              </a:rPr>
              <a:t>)</a:t>
            </a:r>
            <a:endParaRPr lang="zh-CN" altLang="en-US" dirty="0">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0A62D1-0A08-49BC-A0FC-3E7896497688}" type="slidenum">
              <a:rPr lang="en-US" altLang="zh-CN"/>
              <a:pPr eaLnBrk="1" hangingPunct="1"/>
              <a:t>17</a:t>
            </a:fld>
            <a:endParaRPr lang="en-US" altLang="zh-CN"/>
          </a:p>
        </p:txBody>
      </p:sp>
    </p:spTree>
    <p:extLst>
      <p:ext uri="{BB962C8B-B14F-4D97-AF65-F5344CB8AC3E}">
        <p14:creationId xmlns:p14="http://schemas.microsoft.com/office/powerpoint/2010/main" val="801475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These are the parts that will be covered in this course</a:t>
            </a:r>
          </a:p>
          <a:p>
            <a:pPr eaLnBrk="1" hangingPunct="1"/>
            <a:r>
              <a:rPr lang="en-US" altLang="zh-CN" dirty="0">
                <a:latin typeface="Arial" panose="020B0604020202020204" pitchFamily="34" charset="0"/>
              </a:rPr>
              <a:t>Two major new parts beyond previous courses are ISA and microarchitecture;</a:t>
            </a:r>
          </a:p>
          <a:p>
            <a:r>
              <a:rPr lang="en-US" altLang="zh-CN" dirty="0">
                <a:latin typeface="Arial" panose="020B0604020202020204" pitchFamily="34" charset="0"/>
              </a:rPr>
              <a:t>Meanwhile, it highly couples with some background knowledge in previous courses,</a:t>
            </a:r>
          </a:p>
          <a:p>
            <a:r>
              <a:rPr lang="en-US" altLang="zh-CN" dirty="0">
                <a:latin typeface="Arial" panose="020B0604020202020204" pitchFamily="34" charset="0"/>
              </a:rPr>
              <a:t>Such as organization, </a:t>
            </a:r>
            <a:r>
              <a:rPr lang="en-US" altLang="zh-CN" dirty="0" err="1">
                <a:latin typeface="Arial" panose="020B0604020202020204" pitchFamily="34" charset="0"/>
              </a:rPr>
              <a:t>os</a:t>
            </a:r>
            <a:r>
              <a:rPr lang="en-US" altLang="zh-CN" dirty="0">
                <a:latin typeface="Arial" panose="020B0604020202020204" pitchFamily="34" charset="0"/>
              </a:rPr>
              <a:t>, and assembly language</a:t>
            </a:r>
            <a:endParaRPr lang="zh-CN" altLang="en-US" dirty="0">
              <a:latin typeface="Arial" panose="020B0604020202020204" pitchFamily="34" charset="0"/>
            </a:endParaRPr>
          </a:p>
          <a:p>
            <a:pPr eaLnBrk="1" hangingPunct="1"/>
            <a:endParaRPr lang="zh-CN" altLang="en-US" dirty="0">
              <a:latin typeface="Arial" panose="020B0604020202020204" pitchFamily="34" charset="0"/>
            </a:endParaRPr>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388410-A0C8-48E9-A3EA-9A951B8B8551}" type="slidenum">
              <a:rPr lang="en-US" altLang="zh-CN"/>
              <a:pPr eaLnBrk="1" hangingPunct="1"/>
              <a:t>18</a:t>
            </a:fld>
            <a:endParaRPr lang="en-US" altLang="zh-CN"/>
          </a:p>
        </p:txBody>
      </p:sp>
    </p:spTree>
    <p:extLst>
      <p:ext uri="{BB962C8B-B14F-4D97-AF65-F5344CB8AC3E}">
        <p14:creationId xmlns:p14="http://schemas.microsoft.com/office/powerpoint/2010/main" val="123396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obviously it’s gonna be very challenging.</a:t>
            </a:r>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3881931-E200-4E48-9819-10ECDE668825}" type="slidenum">
              <a:rPr lang="en-US" altLang="zh-CN"/>
              <a:pPr eaLnBrk="1" hangingPunct="1"/>
              <a:t>19</a:t>
            </a:fld>
            <a:endParaRPr lang="en-US" altLang="zh-CN"/>
          </a:p>
        </p:txBody>
      </p:sp>
    </p:spTree>
    <p:extLst>
      <p:ext uri="{BB962C8B-B14F-4D97-AF65-F5344CB8AC3E}">
        <p14:creationId xmlns:p14="http://schemas.microsoft.com/office/powerpoint/2010/main" val="2742998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Thank you for studying</a:t>
            </a: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2AC886A-D9A1-4F1D-89A1-9604456841EF}" type="slidenum">
              <a:rPr lang="en-US" altLang="zh-CN"/>
              <a:pPr eaLnBrk="1" hangingPunct="1"/>
              <a:t>2</a:t>
            </a:fld>
            <a:endParaRPr lang="en-US" altLang="zh-CN"/>
          </a:p>
        </p:txBody>
      </p:sp>
    </p:spTree>
    <p:extLst>
      <p:ext uri="{BB962C8B-B14F-4D97-AF65-F5344CB8AC3E}">
        <p14:creationId xmlns:p14="http://schemas.microsoft.com/office/powerpoint/2010/main" val="273584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And it’s still challenging for me as well, even after years of teaching this course, </a:t>
            </a:r>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198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27A9A3-229E-4442-B2E4-0E019F3465F8}" type="slidenum">
              <a:rPr lang="en-US" altLang="zh-CN"/>
              <a:pPr eaLnBrk="1" hangingPunct="1"/>
              <a:t>20</a:t>
            </a:fld>
            <a:endParaRPr lang="en-US" altLang="zh-CN"/>
          </a:p>
        </p:txBody>
      </p:sp>
    </p:spTree>
    <p:extLst>
      <p:ext uri="{BB962C8B-B14F-4D97-AF65-F5344CB8AC3E}">
        <p14:creationId xmlns:p14="http://schemas.microsoft.com/office/powerpoint/2010/main" val="1246971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Well</a:t>
            </a:r>
          </a:p>
          <a:p>
            <a:pPr eaLnBrk="1" hangingPunct="1"/>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C175537-3B34-4B9F-B974-7004A5B5FE2D}" type="slidenum">
              <a:rPr lang="en-US" altLang="zh-CN"/>
              <a:pPr eaLnBrk="1" hangingPunct="1"/>
              <a:t>21</a:t>
            </a:fld>
            <a:endParaRPr lang="en-US" altLang="zh-CN"/>
          </a:p>
        </p:txBody>
      </p:sp>
    </p:spTree>
    <p:extLst>
      <p:ext uri="{BB962C8B-B14F-4D97-AF65-F5344CB8AC3E}">
        <p14:creationId xmlns:p14="http://schemas.microsoft.com/office/powerpoint/2010/main" val="2910256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8AD53E-F1C7-4208-B898-94CFF5086287}" type="slidenum">
              <a:rPr lang="en-US" altLang="zh-CN"/>
              <a:pPr eaLnBrk="1" hangingPunct="1"/>
              <a:t>22</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I’m Kai Bu, an Associate Professor in CS college. </a:t>
            </a:r>
          </a:p>
          <a:p>
            <a:pPr eaLnBrk="1" hangingPunct="1"/>
            <a:r>
              <a:rPr lang="en-US" altLang="zh-CN" dirty="0">
                <a:latin typeface="Arial" panose="020B0604020202020204" pitchFamily="34" charset="0"/>
              </a:rPr>
              <a:t>I graduated from Hong Kong </a:t>
            </a:r>
            <a:r>
              <a:rPr lang="en-US" altLang="zh-CN" dirty="0" err="1">
                <a:latin typeface="Arial" panose="020B0604020202020204" pitchFamily="34" charset="0"/>
              </a:rPr>
              <a:t>PolyU</a:t>
            </a:r>
            <a:r>
              <a:rPr lang="en-US" altLang="zh-CN" dirty="0">
                <a:latin typeface="Arial" panose="020B0604020202020204" pitchFamily="34" charset="0"/>
              </a:rPr>
              <a:t> in 2013.</a:t>
            </a:r>
          </a:p>
          <a:p>
            <a:pPr eaLnBrk="1" hangingPunct="1"/>
            <a:r>
              <a:rPr lang="en-US" altLang="zh-CN" dirty="0">
                <a:latin typeface="Arial" panose="020B0604020202020204" pitchFamily="34" charset="0"/>
              </a:rPr>
              <a:t>I teach computer architecture.</a:t>
            </a:r>
          </a:p>
          <a:p>
            <a:pPr eaLnBrk="1" hangingPunct="1"/>
            <a:r>
              <a:rPr lang="en-US" altLang="zh-CN" dirty="0">
                <a:latin typeface="Arial" panose="020B0604020202020204" pitchFamily="34" charset="0"/>
              </a:rPr>
              <a:t>I conduct research in networking and security.</a:t>
            </a:r>
          </a:p>
          <a:p>
            <a:pPr eaLnBrk="1" hangingPunct="1"/>
            <a:r>
              <a:rPr lang="en-US" altLang="zh-CN" dirty="0">
                <a:latin typeface="Arial" panose="020B0604020202020204" pitchFamily="34" charset="0"/>
              </a:rPr>
              <a:t>I usually host excellent undergraduate students in my group.</a:t>
            </a:r>
          </a:p>
          <a:p>
            <a:pPr eaLnBrk="1" hangingPunct="1"/>
            <a:r>
              <a:rPr lang="en-US" altLang="zh-CN" dirty="0">
                <a:latin typeface="Arial" panose="020B0604020202020204" pitchFamily="34" charset="0"/>
              </a:rPr>
              <a:t>If you happen to be interested in my research, I’ll be more than happy to work with you.</a:t>
            </a:r>
          </a:p>
          <a:p>
            <a:pPr eaLnBrk="1" hangingPunct="1"/>
            <a:r>
              <a:rPr lang="en-US" altLang="zh-CN" dirty="0">
                <a:latin typeface="Arial" panose="020B0604020202020204" pitchFamily="34" charset="0"/>
              </a:rPr>
              <a:t>Before that, you might like to know more about me via my webpage.</a:t>
            </a:r>
            <a:endParaRPr lang="zh-CN" altLang="zh-CN" dirty="0">
              <a:latin typeface="Arial" panose="020B0604020202020204" pitchFamily="34" charset="0"/>
            </a:endParaRPr>
          </a:p>
        </p:txBody>
      </p:sp>
    </p:spTree>
    <p:extLst>
      <p:ext uri="{BB962C8B-B14F-4D97-AF65-F5344CB8AC3E}">
        <p14:creationId xmlns:p14="http://schemas.microsoft.com/office/powerpoint/2010/main" val="1270695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Now back to the course, since it’s very challenging;</a:t>
            </a:r>
          </a:p>
          <a:p>
            <a:r>
              <a:rPr lang="en-US" altLang="zh-CN">
                <a:latin typeface="Arial" panose="020B0604020202020204" pitchFamily="34" charset="0"/>
              </a:rPr>
              <a:t>You might wonder that, as the instructor, how I prepared for teaching this course.</a:t>
            </a:r>
          </a:p>
          <a:p>
            <a:r>
              <a:rPr lang="en-US" altLang="zh-CN">
                <a:latin typeface="Arial" panose="020B0604020202020204" pitchFamily="34" charset="0"/>
              </a:rPr>
              <a:t>First, I read related textbooks, for many times.</a:t>
            </a:r>
            <a:endParaRPr lang="zh-CN" altLang="en-US">
              <a:latin typeface="Arial" panose="020B0604020202020204" pitchFamily="34" charset="0"/>
            </a:endParaRPr>
          </a:p>
        </p:txBody>
      </p:sp>
      <p:sp>
        <p:nvSpPr>
          <p:cNvPr id="122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1E78BA0-B101-469A-8FC5-9482B577D200}" type="slidenum">
              <a:rPr lang="en-US" altLang="zh-CN"/>
              <a:pPr eaLnBrk="1" hangingPunct="1"/>
              <a:t>23</a:t>
            </a:fld>
            <a:endParaRPr lang="en-US" altLang="zh-CN"/>
          </a:p>
        </p:txBody>
      </p:sp>
    </p:spTree>
    <p:extLst>
      <p:ext uri="{BB962C8B-B14F-4D97-AF65-F5344CB8AC3E}">
        <p14:creationId xmlns:p14="http://schemas.microsoft.com/office/powerpoint/2010/main" val="3266040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123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Watch online video lectures</a:t>
            </a:r>
            <a:endParaRPr lang="zh-CN" altLang="en-US">
              <a:latin typeface="Arial" panose="020B0604020202020204" pitchFamily="34" charset="0"/>
            </a:endParaRPr>
          </a:p>
        </p:txBody>
      </p:sp>
      <p:sp>
        <p:nvSpPr>
          <p:cNvPr id="123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7C3BC2-2A77-4AF6-8FCC-D3FA702B87C1}" type="slidenum">
              <a:rPr lang="en-US" altLang="zh-CN"/>
              <a:pPr eaLnBrk="1" hangingPunct="1"/>
              <a:t>24</a:t>
            </a:fld>
            <a:endParaRPr lang="en-US" altLang="zh-CN"/>
          </a:p>
        </p:txBody>
      </p:sp>
    </p:spTree>
    <p:extLst>
      <p:ext uri="{BB962C8B-B14F-4D97-AF65-F5344CB8AC3E}">
        <p14:creationId xmlns:p14="http://schemas.microsoft.com/office/powerpoint/2010/main" val="354687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Practice English</a:t>
            </a:r>
          </a:p>
          <a:p>
            <a:endParaRPr lang="en-US" altLang="zh-CN" dirty="0">
              <a:latin typeface="Arial" panose="020B0604020202020204" pitchFamily="34" charset="0"/>
            </a:endParaRPr>
          </a:p>
          <a:p>
            <a:r>
              <a:rPr lang="en-US" altLang="zh-CN" dirty="0">
                <a:latin typeface="Arial" panose="020B0604020202020204" pitchFamily="34" charset="0"/>
              </a:rPr>
              <a:t>Highly</a:t>
            </a:r>
            <a:r>
              <a:rPr lang="zh-CN" altLang="en-US" dirty="0">
                <a:latin typeface="Arial" panose="020B0604020202020204" pitchFamily="34" charset="0"/>
              </a:rPr>
              <a:t> </a:t>
            </a:r>
            <a:r>
              <a:rPr lang="en-US" altLang="zh-CN" dirty="0">
                <a:latin typeface="Arial" panose="020B0604020202020204" pitchFamily="34" charset="0"/>
              </a:rPr>
              <a:t>interested in Canadian English lately, </a:t>
            </a:r>
            <a:r>
              <a:rPr lang="en-US" altLang="zh-CN" dirty="0" err="1">
                <a:latin typeface="Arial" panose="020B0604020202020204" pitchFamily="34" charset="0"/>
              </a:rPr>
              <a:t>hhh</a:t>
            </a:r>
            <a:endParaRPr lang="zh-CN" altLang="en-US" dirty="0">
              <a:latin typeface="Arial" panose="020B0604020202020204" pitchFamily="34" charset="0"/>
            </a:endParaRPr>
          </a:p>
        </p:txBody>
      </p:sp>
      <p:sp>
        <p:nvSpPr>
          <p:cNvPr id="1249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A595CE-D861-4CD1-B9B6-DFBE4FB08B07}" type="slidenum">
              <a:rPr lang="en-US" altLang="zh-CN"/>
              <a:pPr eaLnBrk="1" hangingPunct="1"/>
              <a:t>25</a:t>
            </a:fld>
            <a:endParaRPr lang="en-US" altLang="zh-CN"/>
          </a:p>
        </p:txBody>
      </p:sp>
    </p:spTree>
    <p:extLst>
      <p:ext uri="{BB962C8B-B14F-4D97-AF65-F5344CB8AC3E}">
        <p14:creationId xmlns:p14="http://schemas.microsoft.com/office/powerpoint/2010/main" val="3774851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125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And, I also read a book that is literally called Teaching What You Don’t Know</a:t>
            </a:r>
            <a:endParaRPr lang="zh-CN" altLang="en-US">
              <a:latin typeface="Arial" panose="020B0604020202020204" pitchFamily="34" charset="0"/>
            </a:endParaRPr>
          </a:p>
        </p:txBody>
      </p:sp>
      <p:sp>
        <p:nvSpPr>
          <p:cNvPr id="125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47AFC22-0604-4552-AF1D-634BD065D106}" type="slidenum">
              <a:rPr lang="en-US" altLang="zh-CN"/>
              <a:pPr eaLnBrk="1" hangingPunct="1"/>
              <a:t>26</a:t>
            </a:fld>
            <a:endParaRPr lang="en-US" altLang="zh-CN"/>
          </a:p>
        </p:txBody>
      </p:sp>
    </p:spTree>
    <p:extLst>
      <p:ext uri="{BB962C8B-B14F-4D97-AF65-F5344CB8AC3E}">
        <p14:creationId xmlns:p14="http://schemas.microsoft.com/office/powerpoint/2010/main" val="2340984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126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after these much preparation, what can I offer to students in my class?</a:t>
            </a:r>
            <a:endParaRPr lang="zh-CN" altLang="en-US">
              <a:latin typeface="Arial" panose="020B0604020202020204" pitchFamily="34" charset="0"/>
            </a:endParaRPr>
          </a:p>
        </p:txBody>
      </p:sp>
      <p:sp>
        <p:nvSpPr>
          <p:cNvPr id="126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013D666-3C6B-4B3E-8415-A750CFE48724}" type="slidenum">
              <a:rPr lang="en-US" altLang="zh-CN"/>
              <a:pPr eaLnBrk="1" hangingPunct="1"/>
              <a:t>27</a:t>
            </a:fld>
            <a:endParaRPr lang="en-US" altLang="zh-CN"/>
          </a:p>
        </p:txBody>
      </p:sp>
    </p:spTree>
    <p:extLst>
      <p:ext uri="{BB962C8B-B14F-4D97-AF65-F5344CB8AC3E}">
        <p14:creationId xmlns:p14="http://schemas.microsoft.com/office/powerpoint/2010/main" val="786576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After this course, you are expected to understand how a multi-core system works;</a:t>
            </a:r>
          </a:p>
          <a:p>
            <a:endParaRPr lang="en-US" altLang="zh-CN">
              <a:latin typeface="Arial" panose="020B0604020202020204" pitchFamily="34" charset="0"/>
            </a:endParaRPr>
          </a:p>
          <a:p>
            <a:r>
              <a:rPr lang="en-US" altLang="zh-CN">
                <a:latin typeface="Arial" panose="020B0604020202020204" pitchFamily="34" charset="0"/>
              </a:rPr>
              <a:t>Intro: </a:t>
            </a:r>
            <a:r>
              <a:rPr lang="en-US" altLang="zh-CN" err="1">
                <a:latin typeface="Arial" panose="020B0604020202020204" pitchFamily="34" charset="0"/>
              </a:rPr>
              <a:t>cpu</a:t>
            </a:r>
            <a:r>
              <a:rPr lang="en-US" altLang="zh-CN">
                <a:latin typeface="Arial" panose="020B0604020202020204" pitchFamily="34" charset="0"/>
              </a:rPr>
              <a:t> chip</a:t>
            </a:r>
            <a:r>
              <a:rPr lang="en-US" altLang="zh-CN" baseline="0">
                <a:latin typeface="Arial" panose="020B0604020202020204" pitchFamily="34" charset="0"/>
              </a:rPr>
              <a:t> in this fig, multiple cores, each core has local/private L1 and L2 caches, all cores share L3 cache, connect to memory via memory controller</a:t>
            </a:r>
            <a:endParaRPr lang="zh-CN" altLang="en-US">
              <a:latin typeface="Arial" panose="020B0604020202020204" pitchFamily="34" charset="0"/>
            </a:endParaRP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F90307-6788-44F5-BD43-8CEA687F2307}" type="slidenum">
              <a:rPr lang="en-US" altLang="zh-CN"/>
              <a:pPr eaLnBrk="1" hangingPunct="1"/>
              <a:t>28</a:t>
            </a:fld>
            <a:endParaRPr lang="en-US" altLang="zh-CN"/>
          </a:p>
        </p:txBody>
      </p:sp>
    </p:spTree>
    <p:extLst>
      <p:ext uri="{BB962C8B-B14F-4D97-AF65-F5344CB8AC3E}">
        <p14:creationId xmlns:p14="http://schemas.microsoft.com/office/powerpoint/2010/main" val="118179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err="1">
                <a:latin typeface="Arial" panose="020B0604020202020204" pitchFamily="34" charset="0"/>
              </a:rPr>
              <a:t>Cpu</a:t>
            </a:r>
            <a:r>
              <a:rPr lang="en-US" altLang="zh-CN">
                <a:latin typeface="Arial" panose="020B0604020202020204" pitchFamily="34" charset="0"/>
              </a:rPr>
              <a:t> and memory</a:t>
            </a:r>
            <a:r>
              <a:rPr lang="en-US" altLang="zh-CN" baseline="0">
                <a:latin typeface="Arial" panose="020B0604020202020204" pitchFamily="34" charset="0"/>
              </a:rPr>
              <a:t> – computer architecture</a:t>
            </a:r>
            <a:endParaRPr lang="zh-CN" altLang="en-US">
              <a:latin typeface="Arial" panose="020B0604020202020204" pitchFamily="34" charset="0"/>
            </a:endParaRP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F90307-6788-44F5-BD43-8CEA687F2307}" type="slidenum">
              <a:rPr lang="en-US" altLang="zh-CN"/>
              <a:pPr eaLnBrk="1" hangingPunct="1"/>
              <a:t>29</a:t>
            </a:fld>
            <a:endParaRPr lang="en-US" altLang="zh-CN"/>
          </a:p>
        </p:txBody>
      </p:sp>
    </p:spTree>
    <p:extLst>
      <p:ext uri="{BB962C8B-B14F-4D97-AF65-F5344CB8AC3E}">
        <p14:creationId xmlns:p14="http://schemas.microsoft.com/office/powerpoint/2010/main" val="103481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very challenging hardware course with me.</a:t>
            </a:r>
          </a:p>
          <a:p>
            <a:pPr eaLnBrk="1" hangingPunct="1"/>
            <a:r>
              <a:rPr lang="en-US" altLang="zh-CN" dirty="0">
                <a:latin typeface="Arial" panose="020B0604020202020204" pitchFamily="34" charset="0"/>
              </a:rPr>
              <a:t>First, let me ask you some questions. Which hardware courses did you complete?</a:t>
            </a:r>
          </a:p>
          <a:p>
            <a:pPr eaLnBrk="1" hangingPunct="1"/>
            <a:r>
              <a:rPr lang="en-US" altLang="zh-CN" dirty="0">
                <a:latin typeface="Arial" panose="020B0604020202020204" pitchFamily="34" charset="0"/>
              </a:rPr>
              <a:t>What did you learn in those courses?</a:t>
            </a:r>
          </a:p>
          <a:p>
            <a:pPr eaLnBrk="1" hangingPunct="1"/>
            <a:r>
              <a:rPr lang="en-US" altLang="zh-CN" dirty="0">
                <a:latin typeface="Arial" panose="020B0604020202020204" pitchFamily="34" charset="0"/>
              </a:rPr>
              <a:t>How about software courses?</a:t>
            </a:r>
          </a:p>
          <a:p>
            <a:pPr eaLnBrk="1" hangingPunct="1"/>
            <a:r>
              <a:rPr lang="en-US" altLang="zh-CN" dirty="0">
                <a:latin typeface="Arial" panose="020B0604020202020204" pitchFamily="34" charset="0"/>
              </a:rPr>
              <a:t>It’s great to know that you have already built a solid background of computer science. </a:t>
            </a:r>
          </a:p>
          <a:p>
            <a:pPr eaLnBrk="1" hangingPunct="1"/>
            <a:r>
              <a:rPr lang="en-US" altLang="zh-CN" dirty="0">
                <a:latin typeface="Arial" panose="020B0604020202020204" pitchFamily="34" charset="0"/>
              </a:rPr>
              <a:t>But as you may or may not have noticed, when you learn the software courses, you follow a top-down approach</a:t>
            </a:r>
          </a:p>
          <a:p>
            <a:pPr eaLnBrk="1" hangingPunct="1"/>
            <a:endParaRPr lang="en-US" altLang="zh-CN" dirty="0">
              <a:latin typeface="Arial" panose="020B0604020202020204" pitchFamily="34" charset="0"/>
            </a:endParaRPr>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C86D74-877E-4C62-A734-A0C5DE32B740}" type="slidenum">
              <a:rPr lang="en-US" altLang="zh-CN"/>
              <a:pPr eaLnBrk="1" hangingPunct="1"/>
              <a:t>3</a:t>
            </a:fld>
            <a:endParaRPr lang="en-US" altLang="zh-CN"/>
          </a:p>
        </p:txBody>
      </p:sp>
    </p:spTree>
    <p:extLst>
      <p:ext uri="{BB962C8B-B14F-4D97-AF65-F5344CB8AC3E}">
        <p14:creationId xmlns:p14="http://schemas.microsoft.com/office/powerpoint/2010/main" val="3447311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More examples of multi-core CPUs</a:t>
            </a:r>
            <a:endParaRPr lang="zh-CN" altLang="en-US" dirty="0">
              <a:latin typeface="Arial" panose="020B0604020202020204" pitchFamily="34" charset="0"/>
            </a:endParaRPr>
          </a:p>
        </p:txBody>
      </p:sp>
      <p:sp>
        <p:nvSpPr>
          <p:cNvPr id="128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F90307-6788-44F5-BD43-8CEA687F2307}" type="slidenum">
              <a:rPr lang="en-US" altLang="zh-CN"/>
              <a:pPr eaLnBrk="1" hangingPunct="1"/>
              <a:t>30</a:t>
            </a:fld>
            <a:endParaRPr lang="en-US" altLang="zh-CN"/>
          </a:p>
        </p:txBody>
      </p:sp>
    </p:spTree>
    <p:extLst>
      <p:ext uri="{BB962C8B-B14F-4D97-AF65-F5344CB8AC3E}">
        <p14:creationId xmlns:p14="http://schemas.microsoft.com/office/powerpoint/2010/main" val="2251842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You’ll start paying attention to not only how something works but also why it works in that way.</a:t>
            </a:r>
          </a:p>
          <a:p>
            <a:r>
              <a:rPr lang="en-US" altLang="zh-CN" dirty="0">
                <a:latin typeface="Arial" panose="020B0604020202020204" pitchFamily="34" charset="0"/>
              </a:rPr>
              <a:t>You may also start wondering why it doesn’t work in some other ways.</a:t>
            </a:r>
            <a:endParaRPr lang="zh-CN" altLang="en-US" dirty="0">
              <a:latin typeface="Arial" panose="020B0604020202020204" pitchFamily="34" charset="0"/>
            </a:endParaRPr>
          </a:p>
        </p:txBody>
      </p:sp>
      <p:sp>
        <p:nvSpPr>
          <p:cNvPr id="129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139D9D2-3C22-41DB-B43E-5154FC79137F}" type="slidenum">
              <a:rPr lang="en-US" altLang="zh-CN"/>
              <a:pPr eaLnBrk="1" hangingPunct="1"/>
              <a:t>31</a:t>
            </a:fld>
            <a:endParaRPr lang="en-US" altLang="zh-CN"/>
          </a:p>
        </p:txBody>
      </p:sp>
    </p:spTree>
    <p:extLst>
      <p:ext uri="{BB962C8B-B14F-4D97-AF65-F5344CB8AC3E}">
        <p14:creationId xmlns:p14="http://schemas.microsoft.com/office/powerpoint/2010/main" val="3356050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Through such comparison, you can better understand the working principles of things.</a:t>
            </a:r>
            <a:endParaRPr lang="zh-CN" altLang="en-US">
              <a:latin typeface="Arial" panose="020B0604020202020204" pitchFamily="34" charset="0"/>
            </a:endParaRPr>
          </a:p>
        </p:txBody>
      </p:sp>
      <p:sp>
        <p:nvSpPr>
          <p:cNvPr id="130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38B25C-2C7C-470B-9DBC-55D7FDF96E98}" type="slidenum">
              <a:rPr lang="en-US" altLang="zh-CN"/>
              <a:pPr eaLnBrk="1" hangingPunct="1"/>
              <a:t>32</a:t>
            </a:fld>
            <a:endParaRPr lang="en-US" altLang="zh-CN"/>
          </a:p>
        </p:txBody>
      </p:sp>
    </p:spTree>
    <p:extLst>
      <p:ext uri="{BB962C8B-B14F-4D97-AF65-F5344CB8AC3E}">
        <p14:creationId xmlns:p14="http://schemas.microsoft.com/office/powerpoint/2010/main" val="2296863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You’ll more and more get used to seeing things from different perspectives.</a:t>
            </a:r>
          </a:p>
          <a:p>
            <a:r>
              <a:rPr lang="en-US" altLang="zh-CN" dirty="0">
                <a:latin typeface="Arial" panose="020B0604020202020204" pitchFamily="34" charset="0"/>
              </a:rPr>
              <a:t>At most cases, a solution cannot be the best at every perspective.</a:t>
            </a:r>
          </a:p>
          <a:p>
            <a:r>
              <a:rPr lang="en-US" altLang="zh-CN" dirty="0">
                <a:latin typeface="Arial" panose="020B0604020202020204" pitchFamily="34" charset="0"/>
              </a:rPr>
              <a:t>You need to decide which perspective you care the most, and in order to get more benefits from this perspective, you might need to sacrifice some in terms of other perspectives.</a:t>
            </a:r>
          </a:p>
          <a:p>
            <a:r>
              <a:rPr lang="en-US" altLang="zh-CN" dirty="0">
                <a:latin typeface="Arial" panose="020B0604020202020204" pitchFamily="34" charset="0"/>
              </a:rPr>
              <a:t>Example, membership query</a:t>
            </a:r>
            <a:r>
              <a:rPr lang="zh-CN" altLang="en-US" dirty="0">
                <a:latin typeface="Arial" panose="020B0604020202020204" pitchFamily="34" charset="0"/>
              </a:rPr>
              <a:t> </a:t>
            </a:r>
            <a:r>
              <a:rPr lang="en-US" altLang="zh-CN" dirty="0">
                <a:latin typeface="Arial" panose="020B0604020202020204" pitchFamily="34" charset="0"/>
              </a:rPr>
              <a:t>using</a:t>
            </a:r>
            <a:r>
              <a:rPr lang="zh-CN" altLang="en-US" dirty="0">
                <a:latin typeface="Arial" panose="020B0604020202020204" pitchFamily="34" charset="0"/>
              </a:rPr>
              <a:t> </a:t>
            </a:r>
            <a:r>
              <a:rPr lang="en-US" altLang="zh-CN" dirty="0">
                <a:latin typeface="Arial" panose="020B0604020202020204" pitchFamily="34" charset="0"/>
              </a:rPr>
              <a:t>hash: space and accuracy;</a:t>
            </a:r>
          </a:p>
          <a:p>
            <a:endParaRPr lang="en-US" altLang="zh-CN" dirty="0">
              <a:latin typeface="Arial" panose="020B0604020202020204" pitchFamily="34" charset="0"/>
            </a:endParaRPr>
          </a:p>
        </p:txBody>
      </p:sp>
      <p:sp>
        <p:nvSpPr>
          <p:cNvPr id="131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2471793-DC72-45DD-BE80-EE6935A0AB3E}" type="slidenum">
              <a:rPr lang="en-US" altLang="zh-CN"/>
              <a:pPr eaLnBrk="1" hangingPunct="1"/>
              <a:t>33</a:t>
            </a:fld>
            <a:endParaRPr lang="en-US" altLang="zh-CN"/>
          </a:p>
        </p:txBody>
      </p:sp>
    </p:spTree>
    <p:extLst>
      <p:ext uri="{BB962C8B-B14F-4D97-AF65-F5344CB8AC3E}">
        <p14:creationId xmlns:p14="http://schemas.microsoft.com/office/powerpoint/2010/main" val="2922129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ln/>
        </p:spPr>
      </p:sp>
      <p:sp>
        <p:nvSpPr>
          <p:cNvPr id="132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Probably it’ll be the most thought-provoking course you’ve even taken so far.</a:t>
            </a:r>
          </a:p>
        </p:txBody>
      </p:sp>
      <p:sp>
        <p:nvSpPr>
          <p:cNvPr id="132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D5C848-C188-4BD0-B135-3B089E09DE09}" type="slidenum">
              <a:rPr lang="en-US" altLang="zh-CN"/>
              <a:pPr eaLnBrk="1" hangingPunct="1"/>
              <a:t>34</a:t>
            </a:fld>
            <a:endParaRPr lang="en-US" altLang="zh-CN"/>
          </a:p>
        </p:txBody>
      </p:sp>
    </p:spTree>
    <p:extLst>
      <p:ext uri="{BB962C8B-B14F-4D97-AF65-F5344CB8AC3E}">
        <p14:creationId xmlns:p14="http://schemas.microsoft.com/office/powerpoint/2010/main" val="531669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textbook we use is Computer Architecture: A quantitative approach 6</a:t>
            </a:r>
            <a:r>
              <a:rPr lang="en-US" altLang="zh-CN" baseline="30000" dirty="0">
                <a:latin typeface="Arial" panose="020B0604020202020204" pitchFamily="34" charset="0"/>
              </a:rPr>
              <a:t>th</a:t>
            </a:r>
            <a:r>
              <a:rPr lang="en-US" altLang="zh-CN" dirty="0">
                <a:latin typeface="Arial" panose="020B0604020202020204" pitchFamily="34" charset="0"/>
              </a:rPr>
              <a:t> edition by Professor Hennessy and Professor Patterson.</a:t>
            </a:r>
          </a:p>
        </p:txBody>
      </p:sp>
      <p:sp>
        <p:nvSpPr>
          <p:cNvPr id="133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C52DC2-A921-43A9-AA86-906F58505A73}" type="slidenum">
              <a:rPr lang="en-US" altLang="zh-CN"/>
              <a:pPr eaLnBrk="1" hangingPunct="1"/>
              <a:t>35</a:t>
            </a:fld>
            <a:endParaRPr lang="en-US" altLang="zh-CN"/>
          </a:p>
        </p:txBody>
      </p:sp>
    </p:spTree>
    <p:extLst>
      <p:ext uri="{BB962C8B-B14F-4D97-AF65-F5344CB8AC3E}">
        <p14:creationId xmlns:p14="http://schemas.microsoft.com/office/powerpoint/2010/main" val="3796908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 varriety of resources are available online including reference appendices and links to related materials on the Web, etc.</a:t>
            </a:r>
          </a:p>
          <a:p>
            <a:endParaRPr lang="en-CN" dirty="0"/>
          </a:p>
          <a:p>
            <a:endParaRPr lang="en-CN" dirty="0"/>
          </a:p>
          <a:p>
            <a:r>
              <a:rPr lang="en-US" sz="1200" kern="1200" dirty="0">
                <a:solidFill>
                  <a:schemeClr val="tx1"/>
                </a:solidFill>
                <a:effectLst/>
                <a:latin typeface="Arial" charset="0"/>
                <a:ea typeface="宋体" pitchFamily="2" charset="-122"/>
                <a:cs typeface="+mn-cs"/>
              </a:rPr>
              <a:t>A variety of resources are available online at https://</a:t>
            </a:r>
            <a:r>
              <a:rPr lang="en-US" sz="1200" kern="1200" dirty="0" err="1">
                <a:solidFill>
                  <a:schemeClr val="tx1"/>
                </a:solidFill>
                <a:effectLst/>
                <a:latin typeface="Arial" charset="0"/>
                <a:ea typeface="宋体" pitchFamily="2" charset="-122"/>
                <a:cs typeface="+mn-cs"/>
              </a:rPr>
              <a:t>www.elsevier.com</a:t>
            </a:r>
            <a:r>
              <a:rPr lang="en-US" sz="1200" kern="1200" dirty="0">
                <a:solidFill>
                  <a:schemeClr val="tx1"/>
                </a:solidFill>
                <a:effectLst/>
                <a:latin typeface="Arial" charset="0"/>
                <a:ea typeface="宋体" pitchFamily="2" charset="-122"/>
                <a:cs typeface="+mn-cs"/>
              </a:rPr>
              <a:t>/books/ computer-architecture/</a:t>
            </a:r>
            <a:r>
              <a:rPr lang="en-US" sz="1200" kern="1200" dirty="0" err="1">
                <a:solidFill>
                  <a:schemeClr val="tx1"/>
                </a:solidFill>
                <a:effectLst/>
                <a:latin typeface="Arial" charset="0"/>
                <a:ea typeface="宋体" pitchFamily="2" charset="-122"/>
                <a:cs typeface="+mn-cs"/>
              </a:rPr>
              <a:t>hennessy</a:t>
            </a:r>
            <a:r>
              <a:rPr lang="en-US" sz="1200" kern="1200" dirty="0">
                <a:solidFill>
                  <a:schemeClr val="tx1"/>
                </a:solidFill>
                <a:effectLst/>
                <a:latin typeface="Arial" charset="0"/>
                <a:ea typeface="宋体" pitchFamily="2" charset="-122"/>
                <a:cs typeface="+mn-cs"/>
              </a:rPr>
              <a:t>/978-0-12-811905-1, including the following: </a:t>
            </a:r>
            <a:endParaRPr lang="en-US" dirty="0"/>
          </a:p>
          <a:p>
            <a:r>
              <a:rPr lang="en-US" sz="1200" kern="1200" dirty="0">
                <a:solidFill>
                  <a:schemeClr val="tx1"/>
                </a:solidFill>
                <a:effectLst/>
                <a:latin typeface="Arial" charset="0"/>
                <a:ea typeface="宋体" pitchFamily="2" charset="-122"/>
                <a:cs typeface="+mn-cs"/>
              </a:rPr>
              <a:t>Reference appendices, some guest authored by subject experts, covering a range of advanced topics </a:t>
            </a:r>
          </a:p>
          <a:p>
            <a:r>
              <a:rPr lang="en-US" sz="1200" kern="1200" dirty="0">
                <a:solidFill>
                  <a:schemeClr val="tx1"/>
                </a:solidFill>
                <a:effectLst/>
                <a:latin typeface="Arial" charset="0"/>
                <a:ea typeface="宋体" pitchFamily="2" charset="-122"/>
                <a:cs typeface="+mn-cs"/>
              </a:rPr>
              <a:t>Historical perspectives material that explores the development of the key ideas presented in each of the chapters in the text </a:t>
            </a:r>
          </a:p>
          <a:p>
            <a:r>
              <a:rPr lang="en-US" sz="1200" kern="1200" dirty="0">
                <a:solidFill>
                  <a:schemeClr val="tx1"/>
                </a:solidFill>
                <a:effectLst/>
                <a:latin typeface="Arial" charset="0"/>
                <a:ea typeface="宋体" pitchFamily="2" charset="-122"/>
                <a:cs typeface="+mn-cs"/>
              </a:rPr>
              <a:t>Instructor slides in PowerPoint </a:t>
            </a:r>
          </a:p>
          <a:p>
            <a:r>
              <a:rPr lang="en-US" sz="1200" kern="1200" dirty="0">
                <a:solidFill>
                  <a:schemeClr val="tx1"/>
                </a:solidFill>
                <a:effectLst/>
                <a:latin typeface="Arial" charset="0"/>
                <a:ea typeface="宋体" pitchFamily="2" charset="-122"/>
                <a:cs typeface="+mn-cs"/>
              </a:rPr>
              <a:t>Figures from the book in PDF, EPS, and PPT formats </a:t>
            </a:r>
          </a:p>
          <a:p>
            <a:r>
              <a:rPr lang="en-US" sz="1200" kern="1200" dirty="0">
                <a:solidFill>
                  <a:schemeClr val="tx1"/>
                </a:solidFill>
                <a:effectLst/>
                <a:latin typeface="Arial" charset="0"/>
                <a:ea typeface="宋体" pitchFamily="2" charset="-122"/>
                <a:cs typeface="+mn-cs"/>
              </a:rPr>
              <a:t>Links to related material on the Web </a:t>
            </a:r>
          </a:p>
          <a:p>
            <a:r>
              <a:rPr lang="en-US" sz="1200" kern="1200" dirty="0">
                <a:solidFill>
                  <a:schemeClr val="tx1"/>
                </a:solidFill>
                <a:effectLst/>
                <a:latin typeface="Arial" charset="0"/>
                <a:ea typeface="宋体" pitchFamily="2" charset="-122"/>
                <a:cs typeface="+mn-cs"/>
              </a:rPr>
              <a:t>List of errata </a:t>
            </a:r>
          </a:p>
          <a:p>
            <a:endParaRPr lang="en-CN" dirty="0"/>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36</a:t>
            </a:fld>
            <a:endParaRPr lang="en-US" altLang="zh-CN"/>
          </a:p>
        </p:txBody>
      </p:sp>
    </p:spTree>
    <p:extLst>
      <p:ext uri="{BB962C8B-B14F-4D97-AF65-F5344CB8AC3E}">
        <p14:creationId xmlns:p14="http://schemas.microsoft.com/office/powerpoint/2010/main" val="175121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p:spPr>
      </p:sp>
      <p:sp>
        <p:nvSpPr>
          <p:cNvPr id="1341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So why this book?</a:t>
            </a:r>
          </a:p>
          <a:p>
            <a:pPr eaLnBrk="1" hangingPunct="1"/>
            <a:r>
              <a:rPr lang="en-US" altLang="zh-CN" dirty="0">
                <a:latin typeface="Arial" panose="020B0604020202020204" pitchFamily="34" charset="0"/>
              </a:rPr>
              <a:t>It presents computer architecture design in a quantitative approach, which adopts a performance-driven perspective. In other words, whenever it delivers a design technique, it clearly motivates how this technique makes our computers faster or better in terms of other measurement methodology.</a:t>
            </a:r>
          </a:p>
          <a:p>
            <a:pPr eaLnBrk="1" hangingPunct="1"/>
            <a:r>
              <a:rPr lang="en-US" altLang="zh-CN" dirty="0">
                <a:latin typeface="Arial" panose="020B0604020202020204" pitchFamily="34" charset="0"/>
              </a:rPr>
              <a:t>So it tells us not only how computer architecture works but also why it works in the way it is designed (instead of some other ways).</a:t>
            </a:r>
          </a:p>
          <a:p>
            <a:pPr eaLnBrk="1" hangingPunct="1"/>
            <a:r>
              <a:rPr lang="en-US" altLang="zh-CN" dirty="0">
                <a:latin typeface="Arial" panose="020B0604020202020204" pitchFamily="34" charset="0"/>
              </a:rPr>
              <a:t>You are also strongly encouraged to read the book Operating Systems: Three Easy Pieces as well, as </a:t>
            </a:r>
            <a:r>
              <a:rPr lang="en-US" altLang="zh-CN" dirty="0" err="1">
                <a:latin typeface="Arial" panose="020B0604020202020204" pitchFamily="34" charset="0"/>
              </a:rPr>
              <a:t>os</a:t>
            </a:r>
            <a:r>
              <a:rPr lang="en-US" altLang="zh-CN" dirty="0">
                <a:latin typeface="Arial" panose="020B0604020202020204" pitchFamily="34" charset="0"/>
              </a:rPr>
              <a:t> is a prerequisite for computer architecture. </a:t>
            </a:r>
            <a:endParaRPr lang="zh-CN" altLang="en-US" dirty="0">
              <a:latin typeface="Arial" panose="020B0604020202020204" pitchFamily="34" charset="0"/>
            </a:endParaRPr>
          </a:p>
        </p:txBody>
      </p:sp>
      <p:sp>
        <p:nvSpPr>
          <p:cNvPr id="1341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DF631C5-7DE7-4FE2-BEF8-96BB4646A709}" type="slidenum">
              <a:rPr lang="en-US" altLang="zh-CN"/>
              <a:pPr eaLnBrk="1" hangingPunct="1"/>
              <a:t>37</a:t>
            </a:fld>
            <a:endParaRPr lang="en-US" altLang="zh-CN"/>
          </a:p>
        </p:txBody>
      </p:sp>
    </p:spTree>
    <p:extLst>
      <p:ext uri="{BB962C8B-B14F-4D97-AF65-F5344CB8AC3E}">
        <p14:creationId xmlns:p14="http://schemas.microsoft.com/office/powerpoint/2010/main" val="3924720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all announcements and materials like slides and assignments will be posted on this website.</a:t>
            </a:r>
            <a:endParaRPr lang="zh-CN" altLang="en-US">
              <a:latin typeface="Arial" panose="020B0604020202020204" pitchFamily="34" charset="0"/>
            </a:endParaRPr>
          </a:p>
        </p:txBody>
      </p:sp>
      <p:sp>
        <p:nvSpPr>
          <p:cNvPr id="1351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4EC532-83C8-4145-A601-31BDF9F469E1}" type="slidenum">
              <a:rPr lang="en-US" altLang="zh-CN"/>
              <a:pPr eaLnBrk="1" hangingPunct="1"/>
              <a:t>38</a:t>
            </a:fld>
            <a:endParaRPr lang="en-US" altLang="zh-CN"/>
          </a:p>
        </p:txBody>
      </p:sp>
    </p:spTree>
    <p:extLst>
      <p:ext uri="{BB962C8B-B14F-4D97-AF65-F5344CB8AC3E}">
        <p14:creationId xmlns:p14="http://schemas.microsoft.com/office/powerpoint/2010/main" val="3180412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ln/>
        </p:spPr>
      </p:sp>
      <p:sp>
        <p:nvSpPr>
          <p:cNvPr id="136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Here’re the link for reference syllabus</a:t>
            </a:r>
            <a:endParaRPr lang="zh-CN" altLang="en-US" dirty="0">
              <a:latin typeface="Arial" panose="020B0604020202020204" pitchFamily="34" charset="0"/>
            </a:endParaRPr>
          </a:p>
        </p:txBody>
      </p:sp>
      <p:sp>
        <p:nvSpPr>
          <p:cNvPr id="136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9B8E384-205C-4B84-BE11-28B60F73A64D}" type="slidenum">
              <a:rPr lang="en-US" altLang="zh-CN"/>
              <a:pPr eaLnBrk="1" hangingPunct="1"/>
              <a:t>39</a:t>
            </a:fld>
            <a:endParaRPr lang="en-US" altLang="zh-CN"/>
          </a:p>
        </p:txBody>
      </p:sp>
    </p:spTree>
    <p:extLst>
      <p:ext uri="{BB962C8B-B14F-4D97-AF65-F5344CB8AC3E}">
        <p14:creationId xmlns:p14="http://schemas.microsoft.com/office/powerpoint/2010/main" val="394874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first, you started with various programming languages, like C and Java.</a:t>
            </a:r>
          </a:p>
          <a:p>
            <a:pPr eaLnBrk="1" hangingPunct="1"/>
            <a:r>
              <a:rPr lang="en-US" altLang="zh-CN" dirty="0">
                <a:latin typeface="Arial" panose="020B0604020202020204" pitchFamily="34" charset="0"/>
              </a:rPr>
              <a:t>Through those courses, you might have developed some fancy programs/applications and become very much amazed by how awesome our computers can be.</a:t>
            </a:r>
          </a:p>
          <a:p>
            <a:pPr eaLnBrk="1" hangingPunct="1"/>
            <a:r>
              <a:rPr lang="en-US" altLang="zh-CN" dirty="0">
                <a:latin typeface="Arial" panose="020B0604020202020204" pitchFamily="34" charset="0"/>
              </a:rPr>
              <a:t>And hopefully, you might’ve also accumulated a strong interest in computer science.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After a while, you might have become more curious about how exactly your programs are handled by computers.</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For example, when you open a file or print a string on the screen, you simply call a function like </a:t>
            </a:r>
            <a:r>
              <a:rPr lang="en-US" altLang="zh-CN" dirty="0" err="1">
                <a:latin typeface="Arial" panose="020B0604020202020204" pitchFamily="34" charset="0"/>
              </a:rPr>
              <a:t>OpenFile</a:t>
            </a:r>
            <a:r>
              <a:rPr lang="en-US" altLang="zh-CN" dirty="0">
                <a:latin typeface="Arial" panose="020B0604020202020204" pitchFamily="34" charset="0"/>
              </a:rPr>
              <a:t> and Print, but you don’t need to worry about how to implement the called functions.</a:t>
            </a:r>
          </a:p>
          <a:p>
            <a:pPr eaLnBrk="1" hangingPunct="1"/>
            <a:r>
              <a:rPr lang="en-US" altLang="zh-CN" dirty="0">
                <a:latin typeface="Arial" panose="020B0604020202020204" pitchFamily="34" charset="0"/>
              </a:rPr>
              <a:t>Instead, standard libraries of the programming language in use do that for you.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Meanwhile, you may have noticed that when you install certain </a:t>
            </a:r>
            <a:r>
              <a:rPr lang="en-US" altLang="zh-CN" dirty="0" err="1">
                <a:latin typeface="Arial" panose="020B0604020202020204" pitchFamily="34" charset="0"/>
              </a:rPr>
              <a:t>sdk</a:t>
            </a:r>
            <a:r>
              <a:rPr lang="en-US" altLang="zh-CN" dirty="0">
                <a:latin typeface="Arial" panose="020B0604020202020204" pitchFamily="34" charset="0"/>
              </a:rPr>
              <a:t> on your computer, you usually need to choose a specific version that suits your operating system.</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0A3BEA2-C49E-43EE-BFE5-504FC183989C}" type="slidenum">
              <a:rPr lang="en-US" altLang="zh-CN"/>
              <a:pPr eaLnBrk="1" hangingPunct="1"/>
              <a:t>4</a:t>
            </a:fld>
            <a:endParaRPr lang="en-US" altLang="zh-CN"/>
          </a:p>
        </p:txBody>
      </p:sp>
    </p:spTree>
    <p:extLst>
      <p:ext uri="{BB962C8B-B14F-4D97-AF65-F5344CB8AC3E}">
        <p14:creationId xmlns:p14="http://schemas.microsoft.com/office/powerpoint/2010/main" val="1786449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Arial" panose="020B0604020202020204" pitchFamily="34" charset="0"/>
              </a:rPr>
              <a:t>and schedule</a:t>
            </a:r>
            <a:endParaRPr lang="en-US"/>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40</a:t>
            </a:fld>
            <a:endParaRPr lang="en-US" altLang="zh-CN"/>
          </a:p>
        </p:txBody>
      </p:sp>
    </p:spTree>
    <p:extLst>
      <p:ext uri="{BB962C8B-B14F-4D97-AF65-F5344CB8AC3E}">
        <p14:creationId xmlns:p14="http://schemas.microsoft.com/office/powerpoint/2010/main" val="2677230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course contains three major teaching components; they are lectures, labs OR research practice, and tests including assignments, quizzes, and exams;</a:t>
            </a:r>
            <a:endParaRPr lang="zh-CN" altLang="en-US">
              <a:latin typeface="Arial" panose="020B0604020202020204" pitchFamily="34" charset="0"/>
            </a:endParaRPr>
          </a:p>
        </p:txBody>
      </p:sp>
      <p:sp>
        <p:nvSpPr>
          <p:cNvPr id="137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D8CB0B-EC50-435E-BDCA-A1461D500B3A}" type="slidenum">
              <a:rPr lang="en-US" altLang="zh-CN"/>
              <a:pPr eaLnBrk="1" hangingPunct="1"/>
              <a:t>41</a:t>
            </a:fld>
            <a:endParaRPr lang="en-US" altLang="zh-CN"/>
          </a:p>
        </p:txBody>
      </p:sp>
    </p:spTree>
    <p:extLst>
      <p:ext uri="{BB962C8B-B14F-4D97-AF65-F5344CB8AC3E}">
        <p14:creationId xmlns:p14="http://schemas.microsoft.com/office/powerpoint/2010/main" val="1846347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Let’s start from walking through the key topics to be covered in lectures.</a:t>
            </a:r>
            <a:endParaRPr lang="zh-CN" altLang="en-US">
              <a:latin typeface="Arial" panose="020B0604020202020204" pitchFamily="34" charset="0"/>
            </a:endParaRPr>
          </a:p>
        </p:txBody>
      </p:sp>
      <p:sp>
        <p:nvSpPr>
          <p:cNvPr id="138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EA02BDD-4EF0-43DE-9B81-96A59A55D02F}" type="slidenum">
              <a:rPr lang="en-US" altLang="zh-CN"/>
              <a:pPr eaLnBrk="1" hangingPunct="1"/>
              <a:t>42</a:t>
            </a:fld>
            <a:endParaRPr lang="en-US" altLang="zh-CN"/>
          </a:p>
        </p:txBody>
      </p:sp>
    </p:spTree>
    <p:extLst>
      <p:ext uri="{BB962C8B-B14F-4D97-AF65-F5344CB8AC3E}">
        <p14:creationId xmlns:p14="http://schemas.microsoft.com/office/powerpoint/2010/main" val="15669074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is where you left off in Computer Organization, computer hardware processes an instruction in a single clock cycle.</a:t>
            </a:r>
          </a:p>
          <a:p>
            <a:r>
              <a:rPr lang="en-US" altLang="zh-CN">
                <a:latin typeface="Arial" panose="020B0604020202020204" pitchFamily="34" charset="0"/>
              </a:rPr>
              <a:t>By single clock cycle, it means that within each clock cycle, only one instruction is being processed.</a:t>
            </a:r>
          </a:p>
          <a:p>
            <a:r>
              <a:rPr lang="en-US" altLang="zh-CN">
                <a:latin typeface="Arial" panose="020B0604020202020204" pitchFamily="34" charset="0"/>
              </a:rPr>
              <a:t>Limitation? (long clock cycles, other instructions have to wait even though some components are idle)</a:t>
            </a:r>
            <a:endParaRPr lang="zh-CN" altLang="en-US">
              <a:latin typeface="Arial" panose="020B0604020202020204" pitchFamily="34" charset="0"/>
            </a:endParaRPr>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1420FA-5923-4216-97C0-CE8457508B45}" type="slidenum">
              <a:rPr lang="en-US" altLang="zh-CN"/>
              <a:pPr eaLnBrk="1" hangingPunct="1"/>
              <a:t>43</a:t>
            </a:fld>
            <a:endParaRPr lang="en-US" altLang="zh-CN"/>
          </a:p>
        </p:txBody>
      </p:sp>
    </p:spTree>
    <p:extLst>
      <p:ext uri="{BB962C8B-B14F-4D97-AF65-F5344CB8AC3E}">
        <p14:creationId xmlns:p14="http://schemas.microsoft.com/office/powerpoint/2010/main" val="1764026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is where you left off in Computer Organization, computer hardware processes an instruction in a single clock cycle.</a:t>
            </a:r>
          </a:p>
          <a:p>
            <a:r>
              <a:rPr lang="en-US" altLang="zh-CN" dirty="0">
                <a:latin typeface="Arial" panose="020B0604020202020204" pitchFamily="34" charset="0"/>
              </a:rPr>
              <a:t>By single clock cycle, it means that within each clock cycle, only one instruction is being processed.</a:t>
            </a:r>
          </a:p>
          <a:p>
            <a:r>
              <a:rPr lang="en-US" altLang="zh-CN" dirty="0">
                <a:latin typeface="Arial" panose="020B0604020202020204" pitchFamily="34" charset="0"/>
              </a:rPr>
              <a:t>Limitation? (long clock cycles, other instructions have to wait even though some components are idle)</a:t>
            </a:r>
          </a:p>
          <a:p>
            <a:endParaRPr lang="en-US" altLang="zh-CN" dirty="0">
              <a:latin typeface="Arial" panose="020B0604020202020204" pitchFamily="34" charset="0"/>
            </a:endParaRPr>
          </a:p>
          <a:p>
            <a:r>
              <a:rPr lang="en-US" altLang="zh-CN" dirty="0">
                <a:latin typeface="Arial" panose="020B0604020202020204" pitchFamily="34" charset="0"/>
              </a:rPr>
              <a:t>A long single</a:t>
            </a:r>
            <a:r>
              <a:rPr lang="en-US" altLang="zh-CN" baseline="0" dirty="0">
                <a:latin typeface="Arial" panose="020B0604020202020204" pitchFamily="34" charset="0"/>
              </a:rPr>
              <a:t> cycle</a:t>
            </a:r>
          </a:p>
          <a:p>
            <a:endParaRPr lang="en-US" altLang="zh-CN" baseline="0" dirty="0">
              <a:latin typeface="Arial" panose="020B0604020202020204" pitchFamily="34" charset="0"/>
            </a:endParaRPr>
          </a:p>
          <a:p>
            <a:r>
              <a:rPr lang="en-US" altLang="zh-CN" dirty="0"/>
              <a:t>Long single clock</a:t>
            </a:r>
          </a:p>
          <a:p>
            <a:r>
              <a:rPr lang="en-US" altLang="zh-CN" dirty="0"/>
              <a:t>Set clock frequency </a:t>
            </a:r>
          </a:p>
          <a:p>
            <a:r>
              <a:rPr lang="en-US" altLang="zh-CN" dirty="0"/>
              <a:t>To fit the longest instruction</a:t>
            </a:r>
          </a:p>
          <a:p>
            <a:endParaRPr lang="en-US" altLang="zh-CN" dirty="0"/>
          </a:p>
          <a:p>
            <a:r>
              <a:rPr lang="en-US" altLang="zh-CN" dirty="0"/>
              <a:t>The overall extra waiting time</a:t>
            </a:r>
          </a:p>
          <a:p>
            <a:r>
              <a:rPr lang="en-US" altLang="zh-CN" dirty="0"/>
              <a:t>For shorter instructions</a:t>
            </a:r>
          </a:p>
          <a:p>
            <a:endParaRPr lang="zh-CN" altLang="en-US" dirty="0">
              <a:latin typeface="Arial" panose="020B0604020202020204" pitchFamily="34" charset="0"/>
            </a:endParaRPr>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1420FA-5923-4216-97C0-CE8457508B45}" type="slidenum">
              <a:rPr lang="en-US" altLang="zh-CN"/>
              <a:pPr eaLnBrk="1" hangingPunct="1"/>
              <a:t>44</a:t>
            </a:fld>
            <a:endParaRPr lang="en-US" altLang="zh-CN"/>
          </a:p>
        </p:txBody>
      </p:sp>
    </p:spTree>
    <p:extLst>
      <p:ext uri="{BB962C8B-B14F-4D97-AF65-F5344CB8AC3E}">
        <p14:creationId xmlns:p14="http://schemas.microsoft.com/office/powerpoint/2010/main" val="790178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is where you left off in Computer Organization, computer hardware processes an instruction in a single clock cycle.</a:t>
            </a:r>
          </a:p>
          <a:p>
            <a:r>
              <a:rPr lang="en-US" altLang="zh-CN" dirty="0">
                <a:latin typeface="Arial" panose="020B0604020202020204" pitchFamily="34" charset="0"/>
              </a:rPr>
              <a:t>By single clock cycle, it means that within each clock cycle, only one instruction is being processed.</a:t>
            </a:r>
          </a:p>
          <a:p>
            <a:r>
              <a:rPr lang="en-US" altLang="zh-CN" dirty="0">
                <a:latin typeface="Arial" panose="020B0604020202020204" pitchFamily="34" charset="0"/>
              </a:rPr>
              <a:t>Limitation? (long clock cycles, other instructions have to wait even though some components are idle)</a:t>
            </a:r>
          </a:p>
          <a:p>
            <a:endParaRPr lang="en-US" altLang="zh-CN" dirty="0">
              <a:latin typeface="Arial" panose="020B0604020202020204" pitchFamily="34" charset="0"/>
            </a:endParaRPr>
          </a:p>
          <a:p>
            <a:r>
              <a:rPr lang="en-US" altLang="zh-CN" dirty="0">
                <a:latin typeface="Arial" panose="020B0604020202020204" pitchFamily="34" charset="0"/>
              </a:rPr>
              <a:t>Or</a:t>
            </a:r>
            <a:r>
              <a:rPr lang="en-US" altLang="zh-CN" baseline="0" dirty="0">
                <a:latin typeface="Arial" panose="020B0604020202020204" pitchFamily="34" charset="0"/>
              </a:rPr>
              <a:t> a shorter cycle, yet taking multiple cycles for an instruction</a:t>
            </a:r>
            <a:r>
              <a:rPr lang="zh-CN" altLang="en-US" baseline="0" dirty="0">
                <a:latin typeface="Arial" panose="020B0604020202020204" pitchFamily="34" charset="0"/>
              </a:rPr>
              <a:t> </a:t>
            </a:r>
            <a:r>
              <a:rPr lang="en-US" altLang="zh-CN" baseline="0" dirty="0">
                <a:latin typeface="Arial" panose="020B0604020202020204" pitchFamily="34" charset="0"/>
              </a:rPr>
              <a:t>(instructions with varying cycles to complete)</a:t>
            </a:r>
          </a:p>
          <a:p>
            <a:endParaRPr lang="en-US" altLang="zh-CN" baseline="0" dirty="0">
              <a:latin typeface="Arial" panose="020B0604020202020204" pitchFamily="34" charset="0"/>
            </a:endParaRPr>
          </a:p>
          <a:p>
            <a:r>
              <a:rPr lang="en-US" altLang="zh-CN" dirty="0"/>
              <a:t>Discussions:</a:t>
            </a:r>
          </a:p>
          <a:p>
            <a:r>
              <a:rPr lang="en-US" altLang="zh-CN" dirty="0"/>
              <a:t>Pros and cons of multi-cycle </a:t>
            </a:r>
          </a:p>
          <a:p>
            <a:endParaRPr lang="en-US" altLang="zh-CN" dirty="0"/>
          </a:p>
          <a:p>
            <a:r>
              <a:rPr lang="en-US" altLang="zh-CN" dirty="0"/>
              <a:t>State diagram, diff instruction goes through different number of states</a:t>
            </a:r>
          </a:p>
          <a:p>
            <a:r>
              <a:rPr lang="en-US" altLang="zh-CN" dirty="0"/>
              <a:t>So, averagely, save extra waiting time?</a:t>
            </a:r>
          </a:p>
          <a:p>
            <a:endParaRPr lang="en-US" altLang="zh-CN" dirty="0"/>
          </a:p>
          <a:p>
            <a:endParaRPr lang="en-US" altLang="zh-CN" dirty="0"/>
          </a:p>
          <a:p>
            <a:r>
              <a:rPr lang="en-US" altLang="zh-CN" dirty="0">
                <a:latin typeface="Arial" panose="020B0604020202020204" pitchFamily="34" charset="0"/>
              </a:rPr>
              <a:t>For multicycle </a:t>
            </a:r>
            <a:r>
              <a:rPr lang="en-US" altLang="zh-CN" dirty="0" err="1">
                <a:latin typeface="Arial" panose="020B0604020202020204" pitchFamily="34" charset="0"/>
              </a:rPr>
              <a:t>datapath</a:t>
            </a:r>
            <a:r>
              <a:rPr lang="en-US" altLang="zh-CN" sz="1200" kern="1200" dirty="0">
                <a:solidFill>
                  <a:schemeClr val="tx1"/>
                </a:solidFill>
                <a:effectLst/>
                <a:latin typeface="Arial" panose="020B0604020202020204" pitchFamily="34" charset="0"/>
                <a:ea typeface="宋体" pitchFamily="2" charset="-122"/>
                <a:cs typeface="+mn-cs"/>
              </a:rPr>
              <a:t>: </a:t>
            </a:r>
          </a:p>
          <a:p>
            <a:r>
              <a:rPr lang="en-US" sz="1200" kern="1200" dirty="0">
                <a:solidFill>
                  <a:schemeClr val="tx1"/>
                </a:solidFill>
                <a:effectLst/>
                <a:latin typeface="Arial" charset="0"/>
                <a:ea typeface="宋体" pitchFamily="2" charset="-122"/>
                <a:cs typeface="+mn-cs"/>
              </a:rPr>
              <a:t>each instruction into a series of steps corresponding to the functional unit operations that were needed. We can use these steps to create a </a:t>
            </a:r>
            <a:r>
              <a:rPr lang="en-US" sz="1200" b="1" kern="1200" dirty="0">
                <a:solidFill>
                  <a:schemeClr val="tx1"/>
                </a:solidFill>
                <a:effectLst/>
                <a:latin typeface="Arial" charset="0"/>
                <a:ea typeface="宋体" pitchFamily="2" charset="-122"/>
                <a:cs typeface="+mn-cs"/>
              </a:rPr>
              <a:t>multicycle implementation</a:t>
            </a:r>
            <a:r>
              <a:rPr lang="en-US" sz="1200" kern="1200" dirty="0">
                <a:solidFill>
                  <a:schemeClr val="tx1"/>
                </a:solidFill>
                <a:effectLst/>
                <a:latin typeface="Arial" charset="0"/>
                <a:ea typeface="宋体" pitchFamily="2" charset="-122"/>
                <a:cs typeface="+mn-cs"/>
              </a:rPr>
              <a:t>. In a multicycle implementation, each </a:t>
            </a:r>
            <a:r>
              <a:rPr lang="en-US" sz="1200" i="1" kern="1200" dirty="0">
                <a:solidFill>
                  <a:schemeClr val="tx1"/>
                </a:solidFill>
                <a:effectLst/>
                <a:latin typeface="Arial" charset="0"/>
                <a:ea typeface="宋体" pitchFamily="2" charset="-122"/>
                <a:cs typeface="+mn-cs"/>
              </a:rPr>
              <a:t>step </a:t>
            </a:r>
            <a:r>
              <a:rPr lang="en-US" sz="1200" kern="1200" dirty="0">
                <a:solidFill>
                  <a:schemeClr val="tx1"/>
                </a:solidFill>
                <a:effectLst/>
                <a:latin typeface="Arial" charset="0"/>
                <a:ea typeface="宋体" pitchFamily="2" charset="-122"/>
                <a:cs typeface="+mn-cs"/>
              </a:rPr>
              <a:t>in the execution will take 1 clock cycle. The multicycle implementation allows a functional unit to be used more than once per instruction, as long as it is used on different clock cycles. This sharing can help reduce the amount of hardware required. The ability to allow instructions to take different numbers of clock cycles and the ability to share functional units within the execution of a single instruction are the major advantages of a multicycle design. </a:t>
            </a:r>
            <a:endParaRPr lang="en-US" dirty="0"/>
          </a:p>
          <a:p>
            <a:endParaRPr lang="en-US" altLang="zh-CN" dirty="0"/>
          </a:p>
          <a:p>
            <a:endParaRPr lang="zh-CN" altLang="en-US" dirty="0">
              <a:latin typeface="Arial" panose="020B0604020202020204" pitchFamily="34" charset="0"/>
            </a:endParaRPr>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1420FA-5923-4216-97C0-CE8457508B45}" type="slidenum">
              <a:rPr lang="en-US" altLang="zh-CN"/>
              <a:pPr eaLnBrk="1" hangingPunct="1"/>
              <a:t>45</a:t>
            </a:fld>
            <a:endParaRPr lang="en-US" altLang="zh-CN"/>
          </a:p>
        </p:txBody>
      </p:sp>
    </p:spTree>
    <p:extLst>
      <p:ext uri="{BB962C8B-B14F-4D97-AF65-F5344CB8AC3E}">
        <p14:creationId xmlns:p14="http://schemas.microsoft.com/office/powerpoint/2010/main" val="1483988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6B6E33-54E5-49AB-98DE-CF915AE9F7D1}" type="slidenum">
              <a:rPr lang="en-US" altLang="zh-CN"/>
              <a:pPr eaLnBrk="1" hangingPunct="1"/>
              <a:t>54</a:t>
            </a:fld>
            <a:endParaRPr lang="en-US" altLang="zh-CN"/>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Here’s an example of structural hazard due to memory conflict.</a:t>
            </a:r>
          </a:p>
          <a:p>
            <a:pPr eaLnBrk="1" hangingPunct="1"/>
            <a:r>
              <a:rPr lang="en-US" altLang="zh-CN" dirty="0">
                <a:latin typeface="Arial" panose="020B0604020202020204" pitchFamily="34" charset="0"/>
              </a:rPr>
              <a:t>Assume the processor has only memory port.</a:t>
            </a:r>
          </a:p>
          <a:p>
            <a:pPr eaLnBrk="1" hangingPunct="1"/>
            <a:r>
              <a:rPr lang="en-US" altLang="zh-CN" dirty="0">
                <a:latin typeface="Arial" panose="020B0604020202020204" pitchFamily="34" charset="0"/>
              </a:rPr>
              <a:t>A structural hazard will arise in clock cycle 4 when the load instruction reads data from memory and instruction </a:t>
            </a:r>
            <a:r>
              <a:rPr lang="en-US" altLang="zh-CN" dirty="0" err="1">
                <a:latin typeface="Arial" panose="020B0604020202020204" pitchFamily="34" charset="0"/>
              </a:rPr>
              <a:t>i</a:t>
            </a:r>
            <a:r>
              <a:rPr lang="en-US" altLang="zh-CN" dirty="0">
                <a:latin typeface="Arial" panose="020B0604020202020204" pitchFamily="34" charset="0"/>
              </a:rPr>
              <a:t> plus 3 fetches instruction from memory. </a:t>
            </a:r>
          </a:p>
        </p:txBody>
      </p:sp>
    </p:spTree>
    <p:extLst>
      <p:ext uri="{BB962C8B-B14F-4D97-AF65-F5344CB8AC3E}">
        <p14:creationId xmlns:p14="http://schemas.microsoft.com/office/powerpoint/2010/main" val="2400457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D36149-F3E6-4484-8020-1A39C6A42B30}" type="slidenum">
              <a:rPr lang="en-US" altLang="zh-CN"/>
              <a:pPr eaLnBrk="1" hangingPunct="1"/>
              <a:t>55</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this example, the subtract and AND instructions need R1 before the add instruction prepares it. So R1 causes a data hazard that prevents normal pipelining of the subtract and AND instructions.</a:t>
            </a:r>
          </a:p>
          <a:p>
            <a:pPr eaLnBrk="1" hangingPunct="1"/>
            <a:r>
              <a:rPr lang="en-US" altLang="zh-CN">
                <a:latin typeface="Arial" panose="020B0604020202020204" pitchFamily="34" charset="0"/>
              </a:rPr>
              <a:t>Note that the OR instruction has no hazard because the add instruction prepares R1 in the first half of the clock cycle while the OR instruction needs R1 till the second half.</a:t>
            </a:r>
          </a:p>
        </p:txBody>
      </p:sp>
    </p:spTree>
    <p:extLst>
      <p:ext uri="{BB962C8B-B14F-4D97-AF65-F5344CB8AC3E}">
        <p14:creationId xmlns:p14="http://schemas.microsoft.com/office/powerpoint/2010/main" val="3763690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57</a:t>
            </a:fld>
            <a:endParaRPr lang="en-US" altLang="zh-CN"/>
          </a:p>
        </p:txBody>
      </p:sp>
    </p:spTree>
    <p:extLst>
      <p:ext uri="{BB962C8B-B14F-4D97-AF65-F5344CB8AC3E}">
        <p14:creationId xmlns:p14="http://schemas.microsoft.com/office/powerpoint/2010/main" val="3883952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2.18 Summary of 10 advanced cache optimizations showing impact on cache performance, power consumption, and complexity. Although generally a technique helps only one factor, prefetching can reduce misses if donesufficientlyearly;ifnot,itcanreducemisspenalty.+meansthatthetechniqueimprovesthefactor,% means it hurts that factor, and blank means it has no impact. The complexity measure is subjective, with 0 being the easiest and 3 being a challenge.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9378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So, operating system is a special program that manages other programs.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First, an operating system provides necessary support for function implementation in Libraries. For example, the </a:t>
            </a:r>
            <a:r>
              <a:rPr lang="en-US" altLang="zh-CN" dirty="0" err="1">
                <a:latin typeface="Arial" panose="020B0604020202020204" pitchFamily="34" charset="0"/>
              </a:rPr>
              <a:t>OpenFile</a:t>
            </a:r>
            <a:r>
              <a:rPr lang="en-US" altLang="zh-CN" dirty="0">
                <a:latin typeface="Arial" panose="020B0604020202020204" pitchFamily="34" charset="0"/>
              </a:rPr>
              <a:t> function implementation in Library may further call a function defined in the code of the operating system.</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More importantly, an operating system manages </a:t>
            </a:r>
            <a:r>
              <a:rPr lang="en-US" altLang="zh-CN" dirty="0">
                <a:latin typeface="Arial" panose="020B0604020202020204" pitchFamily="34" charset="0"/>
                <a:hlinkClick r:id="rId3" tooltip="Computer hardware"/>
              </a:rPr>
              <a:t>computer hardware</a:t>
            </a:r>
            <a:r>
              <a:rPr lang="en-US" altLang="zh-CN" dirty="0">
                <a:latin typeface="Arial" panose="020B0604020202020204" pitchFamily="34" charset="0"/>
              </a:rPr>
              <a:t> and </a:t>
            </a:r>
            <a:r>
              <a:rPr lang="en-US" altLang="zh-CN" dirty="0">
                <a:latin typeface="Arial" panose="020B0604020202020204" pitchFamily="34" charset="0"/>
                <a:hlinkClick r:id="rId4" tooltip="Computer software"/>
              </a:rPr>
              <a:t>software</a:t>
            </a:r>
            <a:r>
              <a:rPr lang="en-US" altLang="zh-CN" dirty="0">
                <a:latin typeface="Arial" panose="020B0604020202020204" pitchFamily="34" charset="0"/>
              </a:rPr>
              <a:t> resources and provides common </a:t>
            </a:r>
            <a:r>
              <a:rPr lang="en-US" altLang="zh-CN" dirty="0">
                <a:latin typeface="Arial" panose="020B0604020202020204" pitchFamily="34" charset="0"/>
                <a:hlinkClick r:id="rId5" tooltip="Operating system services"/>
              </a:rPr>
              <a:t>services</a:t>
            </a:r>
            <a:r>
              <a:rPr lang="en-US" altLang="zh-CN" dirty="0">
                <a:latin typeface="Arial" panose="020B0604020202020204" pitchFamily="34" charset="0"/>
              </a:rPr>
              <a:t> for </a:t>
            </a:r>
            <a:r>
              <a:rPr lang="en-US" altLang="zh-CN" dirty="0">
                <a:latin typeface="Arial" panose="020B0604020202020204" pitchFamily="34" charset="0"/>
                <a:hlinkClick r:id="rId6" tooltip="Computer program"/>
              </a:rPr>
              <a:t>computer programs</a:t>
            </a:r>
            <a:r>
              <a:rPr lang="en-US" altLang="zh-CN" dirty="0">
                <a:latin typeface="Arial" panose="020B0604020202020204" pitchFamily="34" charset="0"/>
              </a:rPr>
              <a:t>. For example, many tasks may be running on our computers. It is the operating system that decides which task accesses which resources at which time instance.</a:t>
            </a: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9329B2F-51A8-43A4-A190-F8D0A2DA6E81}" type="slidenum">
              <a:rPr lang="en-US" altLang="zh-CN"/>
              <a:pPr eaLnBrk="1" hangingPunct="1"/>
              <a:t>5</a:t>
            </a:fld>
            <a:endParaRPr lang="en-US" altLang="zh-CN"/>
          </a:p>
        </p:txBody>
      </p:sp>
    </p:spTree>
    <p:extLst>
      <p:ext uri="{BB962C8B-B14F-4D97-AF65-F5344CB8AC3E}">
        <p14:creationId xmlns:p14="http://schemas.microsoft.com/office/powerpoint/2010/main" val="2483015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14D13112-BB64-274B-9CFB-D6E0853BDC23}"/>
              </a:ext>
            </a:extLst>
          </p:cNvPr>
          <p:cNvSpPr>
            <a:spLocks noGrp="1" noRot="1" noChangeAspect="1" noTextEdit="1"/>
          </p:cNvSpPr>
          <p:nvPr>
            <p:ph type="sldImg"/>
          </p:nvPr>
        </p:nvSpPr>
        <p:spPr>
          <a:ln/>
        </p:spPr>
      </p:sp>
      <p:sp>
        <p:nvSpPr>
          <p:cNvPr id="86019" name="备注占位符 2">
            <a:extLst>
              <a:ext uri="{FF2B5EF4-FFF2-40B4-BE49-F238E27FC236}">
                <a16:creationId xmlns:a16="http://schemas.microsoft.com/office/drawing/2014/main" id="{65855F2E-7BB2-4842-920F-B6939D4BFC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If we directly map process address space to physical memory address, we need to follow contiguous allocation like this.</a:t>
            </a:r>
          </a:p>
          <a:p>
            <a:r>
              <a:rPr lang="en-US" altLang="zh-CN">
                <a:latin typeface="Arial" panose="020B0604020202020204" pitchFamily="34" charset="0"/>
                <a:ea typeface="宋体" panose="02010600030101010101" pitchFamily="2" charset="-122"/>
              </a:rPr>
              <a:t>Then each process can use direct memory access using physical memory address.</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86020" name="灯片编号占位符 3">
            <a:extLst>
              <a:ext uri="{FF2B5EF4-FFF2-40B4-BE49-F238E27FC236}">
                <a16:creationId xmlns:a16="http://schemas.microsoft.com/office/drawing/2014/main" id="{747ECB8D-FE86-C241-BCB7-D0D0686DD7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E36E43-78A3-3442-B4FD-9F7B711E862B}" type="slidenum">
              <a:rPr lang="en-US" altLang="zh-CN"/>
              <a:pPr eaLnBrk="1" hangingPunct="1"/>
              <a:t>63</a:t>
            </a:fld>
            <a:endParaRPr lang="en-US" altLang="zh-CN"/>
          </a:p>
        </p:txBody>
      </p:sp>
    </p:spTree>
    <p:extLst>
      <p:ext uri="{BB962C8B-B14F-4D97-AF65-F5344CB8AC3E}">
        <p14:creationId xmlns:p14="http://schemas.microsoft.com/office/powerpoint/2010/main" val="1402896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06DB3082-702C-4749-A6F3-F4621AB17EA2}"/>
              </a:ext>
            </a:extLst>
          </p:cNvPr>
          <p:cNvSpPr>
            <a:spLocks noGrp="1" noRot="1" noChangeAspect="1" noTextEdit="1"/>
          </p:cNvSpPr>
          <p:nvPr>
            <p:ph type="sldImg"/>
          </p:nvPr>
        </p:nvSpPr>
        <p:spPr>
          <a:ln/>
        </p:spPr>
      </p:sp>
      <p:sp>
        <p:nvSpPr>
          <p:cNvPr id="87043" name="备注占位符 2">
            <a:extLst>
              <a:ext uri="{FF2B5EF4-FFF2-40B4-BE49-F238E27FC236}">
                <a16:creationId xmlns:a16="http://schemas.microsoft.com/office/drawing/2014/main" id="{068C68C7-712E-EC48-A506-D27F982ECD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One possible limitation of such direct memory access is low memory efficiency.</a:t>
            </a:r>
          </a:p>
          <a:p>
            <a:r>
              <a:rPr lang="en-US" altLang="zh-CN" dirty="0">
                <a:latin typeface="Arial" panose="020B0604020202020204" pitchFamily="34" charset="0"/>
                <a:ea typeface="宋体" panose="02010600030101010101" pitchFamily="2" charset="-122"/>
              </a:rPr>
              <a:t>As we can see, at certain time instants, a process uses way less memory than it is allocated for.</a:t>
            </a:r>
            <a:endParaRPr lang="zh-CN" altLang="en-US" dirty="0">
              <a:latin typeface="Arial" panose="020B0604020202020204" pitchFamily="34" charset="0"/>
              <a:ea typeface="宋体" panose="02010600030101010101" pitchFamily="2" charset="-122"/>
            </a:endParaRPr>
          </a:p>
        </p:txBody>
      </p:sp>
      <p:sp>
        <p:nvSpPr>
          <p:cNvPr id="87044" name="灯片编号占位符 3">
            <a:extLst>
              <a:ext uri="{FF2B5EF4-FFF2-40B4-BE49-F238E27FC236}">
                <a16:creationId xmlns:a16="http://schemas.microsoft.com/office/drawing/2014/main" id="{37A2F2F0-17C1-2842-8C20-07C34A11C6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D92C97F-E90E-F346-A381-24DA59F7DB8B}" type="slidenum">
              <a:rPr lang="en-US" altLang="zh-CN"/>
              <a:pPr eaLnBrk="1" hangingPunct="1"/>
              <a:t>64</a:t>
            </a:fld>
            <a:endParaRPr lang="en-US" altLang="zh-CN"/>
          </a:p>
        </p:txBody>
      </p:sp>
    </p:spTree>
    <p:extLst>
      <p:ext uri="{BB962C8B-B14F-4D97-AF65-F5344CB8AC3E}">
        <p14:creationId xmlns:p14="http://schemas.microsoft.com/office/powerpoint/2010/main" val="66044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1D386307-811B-A041-9566-C2C6EDED2A4C}"/>
              </a:ext>
            </a:extLst>
          </p:cNvPr>
          <p:cNvSpPr>
            <a:spLocks noGrp="1" noRot="1" noChangeAspect="1" noTextEdit="1"/>
          </p:cNvSpPr>
          <p:nvPr>
            <p:ph type="sldImg"/>
          </p:nvPr>
        </p:nvSpPr>
        <p:spPr>
          <a:ln/>
        </p:spPr>
      </p:sp>
      <p:sp>
        <p:nvSpPr>
          <p:cNvPr id="88067" name="备注占位符 2">
            <a:extLst>
              <a:ext uri="{FF2B5EF4-FFF2-40B4-BE49-F238E27FC236}">
                <a16:creationId xmlns:a16="http://schemas.microsoft.com/office/drawing/2014/main" id="{A9754A12-8B4B-2C42-AD7F-D785DA1D98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Another limitation is lack of memory protection to prevent a process from accessing memory allocated for other processes.</a:t>
            </a:r>
            <a:endParaRPr lang="zh-CN" altLang="en-US">
              <a:latin typeface="Arial" panose="020B0604020202020204" pitchFamily="34" charset="0"/>
              <a:ea typeface="宋体" panose="02010600030101010101" pitchFamily="2" charset="-122"/>
            </a:endParaRPr>
          </a:p>
        </p:txBody>
      </p:sp>
      <p:sp>
        <p:nvSpPr>
          <p:cNvPr id="88068" name="灯片编号占位符 3">
            <a:extLst>
              <a:ext uri="{FF2B5EF4-FFF2-40B4-BE49-F238E27FC236}">
                <a16:creationId xmlns:a16="http://schemas.microsoft.com/office/drawing/2014/main" id="{6DBE7675-2590-204E-BA64-419AA29805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5B6FCB7-A9A5-674D-AC01-6755AC2879AA}" type="slidenum">
              <a:rPr lang="en-US" altLang="zh-CN"/>
              <a:pPr eaLnBrk="1" hangingPunct="1"/>
              <a:t>65</a:t>
            </a:fld>
            <a:endParaRPr lang="en-US" altLang="zh-CN"/>
          </a:p>
        </p:txBody>
      </p:sp>
    </p:spTree>
    <p:extLst>
      <p:ext uri="{BB962C8B-B14F-4D97-AF65-F5344CB8AC3E}">
        <p14:creationId xmlns:p14="http://schemas.microsoft.com/office/powerpoint/2010/main" val="87535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F90D6A6D-06A2-6A4E-8D2C-2CAEAC27B407}"/>
              </a:ext>
            </a:extLst>
          </p:cNvPr>
          <p:cNvSpPr>
            <a:spLocks noGrp="1" noRot="1" noChangeAspect="1" noTextEdit="1"/>
          </p:cNvSpPr>
          <p:nvPr>
            <p:ph type="sldImg"/>
          </p:nvPr>
        </p:nvSpPr>
        <p:spPr>
          <a:ln/>
        </p:spPr>
      </p:sp>
      <p:sp>
        <p:nvSpPr>
          <p:cNvPr id="89091" name="备注占位符 2">
            <a:extLst>
              <a:ext uri="{FF2B5EF4-FFF2-40B4-BE49-F238E27FC236}">
                <a16:creationId xmlns:a16="http://schemas.microsoft.com/office/drawing/2014/main" id="{CF227E95-1047-9743-B83D-1460068D0A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To address the above limitations, virtual memory introduces an indirect mapping from the virtual memory address processes use to the physical memory address where data actually locates.</a:t>
            </a:r>
          </a:p>
          <a:p>
            <a:endParaRPr lang="zh-CN" altLang="en-US" dirty="0">
              <a:latin typeface="Arial" panose="020B0604020202020204" pitchFamily="34" charset="0"/>
              <a:ea typeface="宋体" panose="02010600030101010101" pitchFamily="2" charset="-122"/>
            </a:endParaRPr>
          </a:p>
        </p:txBody>
      </p:sp>
      <p:sp>
        <p:nvSpPr>
          <p:cNvPr id="89092" name="灯片编号占位符 3">
            <a:extLst>
              <a:ext uri="{FF2B5EF4-FFF2-40B4-BE49-F238E27FC236}">
                <a16:creationId xmlns:a16="http://schemas.microsoft.com/office/drawing/2014/main" id="{2F8CED1E-088C-724C-AC49-3E5F690414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5DEC47-87C4-5542-A488-332AA86818F6}" type="slidenum">
              <a:rPr lang="en-US" altLang="zh-CN"/>
              <a:pPr eaLnBrk="1" hangingPunct="1"/>
              <a:t>66</a:t>
            </a:fld>
            <a:endParaRPr lang="en-US" altLang="zh-CN"/>
          </a:p>
        </p:txBody>
      </p:sp>
    </p:spTree>
    <p:extLst>
      <p:ext uri="{BB962C8B-B14F-4D97-AF65-F5344CB8AC3E}">
        <p14:creationId xmlns:p14="http://schemas.microsoft.com/office/powerpoint/2010/main" val="21602639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BFA0631F-7403-584F-9DE5-18422CC85A87}"/>
              </a:ext>
            </a:extLst>
          </p:cNvPr>
          <p:cNvSpPr>
            <a:spLocks noGrp="1" noRot="1" noChangeAspect="1" noTextEdit="1"/>
          </p:cNvSpPr>
          <p:nvPr>
            <p:ph type="sldImg"/>
          </p:nvPr>
        </p:nvSpPr>
        <p:spPr>
          <a:ln/>
        </p:spPr>
      </p:sp>
      <p:sp>
        <p:nvSpPr>
          <p:cNvPr id="90115" name="备注占位符 2">
            <a:extLst>
              <a:ext uri="{FF2B5EF4-FFF2-40B4-BE49-F238E27FC236}">
                <a16:creationId xmlns:a16="http://schemas.microsoft.com/office/drawing/2014/main" id="{2B083EF7-BC74-3046-A612-8B266EF350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Each process still thinks that the same amount of memory space is allocated for it;</a:t>
            </a:r>
          </a:p>
          <a:p>
            <a:r>
              <a:rPr lang="en-US" altLang="zh-CN">
                <a:latin typeface="Arial" panose="020B0604020202020204" pitchFamily="34" charset="0"/>
                <a:ea typeface="宋体" panose="02010600030101010101" pitchFamily="2" charset="-122"/>
              </a:rPr>
              <a:t>But in practical, not all data need to be pre-loaded into memory and processed data could be evicted from memory.</a:t>
            </a:r>
          </a:p>
          <a:p>
            <a:r>
              <a:rPr lang="en-US" altLang="zh-CN">
                <a:latin typeface="Arial" panose="020B0604020202020204" pitchFamily="34" charset="0"/>
                <a:ea typeface="宋体" panose="02010600030101010101" pitchFamily="2" charset="-122"/>
              </a:rPr>
              <a:t>This way, a smaller physical memory can support more processes.</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90116" name="灯片编号占位符 3">
            <a:extLst>
              <a:ext uri="{FF2B5EF4-FFF2-40B4-BE49-F238E27FC236}">
                <a16:creationId xmlns:a16="http://schemas.microsoft.com/office/drawing/2014/main" id="{D8E224AD-008C-904D-9E71-422F83094F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A2FEECD-4FE5-154E-B0BE-ED5B1D3DAB24}" type="slidenum">
              <a:rPr lang="en-US" altLang="zh-CN"/>
              <a:pPr eaLnBrk="1" hangingPunct="1"/>
              <a:t>67</a:t>
            </a:fld>
            <a:endParaRPr lang="en-US" altLang="zh-CN"/>
          </a:p>
        </p:txBody>
      </p:sp>
    </p:spTree>
    <p:extLst>
      <p:ext uri="{BB962C8B-B14F-4D97-AF65-F5344CB8AC3E}">
        <p14:creationId xmlns:p14="http://schemas.microsoft.com/office/powerpoint/2010/main" val="29880141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F582F55D-E8C7-0C4D-A343-8637F4AECB71}"/>
              </a:ext>
            </a:extLst>
          </p:cNvPr>
          <p:cNvSpPr>
            <a:spLocks noGrp="1" noRot="1" noChangeAspect="1" noTextEdit="1"/>
          </p:cNvSpPr>
          <p:nvPr>
            <p:ph type="sldImg"/>
          </p:nvPr>
        </p:nvSpPr>
        <p:spPr>
          <a:ln/>
        </p:spPr>
      </p:sp>
      <p:sp>
        <p:nvSpPr>
          <p:cNvPr id="91139" name="备注占位符 2">
            <a:extLst>
              <a:ext uri="{FF2B5EF4-FFF2-40B4-BE49-F238E27FC236}">
                <a16:creationId xmlns:a16="http://schemas.microsoft.com/office/drawing/2014/main" id="{D86B49EE-E82C-4A45-A698-FBAFBD7A60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Besides, memory allocations no longer need to be contiguous,</a:t>
            </a:r>
          </a:p>
          <a:p>
            <a:r>
              <a:rPr lang="en-US" altLang="zh-CN">
                <a:latin typeface="Arial" panose="020B0604020202020204" pitchFamily="34" charset="0"/>
                <a:ea typeface="宋体" panose="02010600030101010101" pitchFamily="2" charset="-122"/>
              </a:rPr>
              <a:t>Virtual address can point to any physical address.</a:t>
            </a:r>
            <a:endParaRPr lang="zh-CN" altLang="en-US">
              <a:latin typeface="Arial" panose="020B0604020202020204" pitchFamily="34" charset="0"/>
              <a:ea typeface="宋体" panose="02010600030101010101" pitchFamily="2" charset="-122"/>
            </a:endParaRPr>
          </a:p>
        </p:txBody>
      </p:sp>
      <p:sp>
        <p:nvSpPr>
          <p:cNvPr id="91140" name="灯片编号占位符 3">
            <a:extLst>
              <a:ext uri="{FF2B5EF4-FFF2-40B4-BE49-F238E27FC236}">
                <a16:creationId xmlns:a16="http://schemas.microsoft.com/office/drawing/2014/main" id="{8D200EF4-C3AD-F248-BB9C-024417521F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D624549-EB8B-1648-A65B-E4DAF5722AAA}" type="slidenum">
              <a:rPr lang="en-US" altLang="zh-CN"/>
              <a:pPr eaLnBrk="1" hangingPunct="1"/>
              <a:t>68</a:t>
            </a:fld>
            <a:endParaRPr lang="en-US" altLang="zh-CN"/>
          </a:p>
        </p:txBody>
      </p:sp>
    </p:spTree>
    <p:extLst>
      <p:ext uri="{BB962C8B-B14F-4D97-AF65-F5344CB8AC3E}">
        <p14:creationId xmlns:p14="http://schemas.microsoft.com/office/powerpoint/2010/main" val="1106786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6F736FA8-FAD6-FE4A-86C7-A608762F3104}"/>
              </a:ext>
            </a:extLst>
          </p:cNvPr>
          <p:cNvSpPr>
            <a:spLocks noGrp="1" noRot="1" noChangeAspect="1" noTextEdit="1"/>
          </p:cNvSpPr>
          <p:nvPr>
            <p:ph type="sldImg"/>
          </p:nvPr>
        </p:nvSpPr>
        <p:spPr>
          <a:ln/>
        </p:spPr>
      </p:sp>
      <p:sp>
        <p:nvSpPr>
          <p:cNvPr id="92163" name="备注占位符 2">
            <a:extLst>
              <a:ext uri="{FF2B5EF4-FFF2-40B4-BE49-F238E27FC236}">
                <a16:creationId xmlns:a16="http://schemas.microsoft.com/office/drawing/2014/main" id="{E278D335-B681-D444-948E-3453941E10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now processes access memory through virtual address instead of physical address, </a:t>
            </a:r>
          </a:p>
          <a:p>
            <a:r>
              <a:rPr lang="en-US" altLang="zh-CN">
                <a:latin typeface="Arial" panose="020B0604020202020204" pitchFamily="34" charset="0"/>
                <a:ea typeface="宋体" panose="02010600030101010101" pitchFamily="2" charset="-122"/>
              </a:rPr>
              <a:t>with well designed address mapping, </a:t>
            </a:r>
          </a:p>
          <a:p>
            <a:r>
              <a:rPr lang="en-US" altLang="zh-CN">
                <a:latin typeface="Arial" panose="020B0604020202020204" pitchFamily="34" charset="0"/>
                <a:ea typeface="宋体" panose="02010600030101010101" pitchFamily="2" charset="-122"/>
              </a:rPr>
              <a:t>we can make sure that a process cannot access memory allocated for other processes.</a:t>
            </a:r>
          </a:p>
        </p:txBody>
      </p:sp>
      <p:sp>
        <p:nvSpPr>
          <p:cNvPr id="92164" name="灯片编号占位符 3">
            <a:extLst>
              <a:ext uri="{FF2B5EF4-FFF2-40B4-BE49-F238E27FC236}">
                <a16:creationId xmlns:a16="http://schemas.microsoft.com/office/drawing/2014/main" id="{48FAD125-BEE4-FB4F-A6D1-104809FF8D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E08E69-2B06-4B48-902B-E474D59CA43A}" type="slidenum">
              <a:rPr lang="en-US" altLang="zh-CN"/>
              <a:pPr eaLnBrk="1" hangingPunct="1"/>
              <a:t>69</a:t>
            </a:fld>
            <a:endParaRPr lang="en-US" altLang="zh-CN"/>
          </a:p>
        </p:txBody>
      </p:sp>
    </p:spTree>
    <p:extLst>
      <p:ext uri="{BB962C8B-B14F-4D97-AF65-F5344CB8AC3E}">
        <p14:creationId xmlns:p14="http://schemas.microsoft.com/office/powerpoint/2010/main" val="3916611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12A2A108-A086-144C-ABF5-290DD1F38BD2}"/>
              </a:ext>
            </a:extLst>
          </p:cNvPr>
          <p:cNvSpPr>
            <a:spLocks noGrp="1" noRot="1" noChangeAspect="1" noTextEdit="1"/>
          </p:cNvSpPr>
          <p:nvPr>
            <p:ph type="sldImg"/>
          </p:nvPr>
        </p:nvSpPr>
        <p:spPr>
          <a:ln/>
        </p:spPr>
      </p:sp>
      <p:sp>
        <p:nvSpPr>
          <p:cNvPr id="93187" name="备注占位符 2">
            <a:extLst>
              <a:ext uri="{FF2B5EF4-FFF2-40B4-BE49-F238E27FC236}">
                <a16:creationId xmlns:a16="http://schemas.microsoft.com/office/drawing/2014/main" id="{7D5B47D6-C32B-9C42-A922-7C49584FC5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To support larger virtual memory space, data blocks corresponding to virtual addresses can also be temporarily stored in secondary storage like disk and swapped to memory when needed.</a:t>
            </a:r>
          </a:p>
          <a:p>
            <a:r>
              <a:rPr lang="en-US" altLang="zh-CN">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93188" name="灯片编号占位符 3">
            <a:extLst>
              <a:ext uri="{FF2B5EF4-FFF2-40B4-BE49-F238E27FC236}">
                <a16:creationId xmlns:a16="http://schemas.microsoft.com/office/drawing/2014/main" id="{44163715-CC73-5447-9A8B-8B612A2F4D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286F5DE-8BE9-6948-BC26-8632C0220CB6}" type="slidenum">
              <a:rPr lang="en-US" altLang="zh-CN"/>
              <a:pPr eaLnBrk="1" hangingPunct="1"/>
              <a:t>70</a:t>
            </a:fld>
            <a:endParaRPr lang="en-US" altLang="zh-CN"/>
          </a:p>
        </p:txBody>
      </p:sp>
    </p:spTree>
    <p:extLst>
      <p:ext uri="{BB962C8B-B14F-4D97-AF65-F5344CB8AC3E}">
        <p14:creationId xmlns:p14="http://schemas.microsoft.com/office/powerpoint/2010/main" val="2896192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AF6E766B-DAE9-6945-B146-0089BB66C3FD}"/>
              </a:ext>
            </a:extLst>
          </p:cNvPr>
          <p:cNvSpPr>
            <a:spLocks noGrp="1" noRot="1" noChangeAspect="1" noTextEdit="1"/>
          </p:cNvSpPr>
          <p:nvPr>
            <p:ph type="sldImg"/>
          </p:nvPr>
        </p:nvSpPr>
        <p:spPr>
          <a:ln/>
        </p:spPr>
      </p:sp>
      <p:sp>
        <p:nvSpPr>
          <p:cNvPr id="113667" name="备注占位符 2">
            <a:extLst>
              <a:ext uri="{FF2B5EF4-FFF2-40B4-BE49-F238E27FC236}">
                <a16:creationId xmlns:a16="http://schemas.microsoft.com/office/drawing/2014/main" id="{C93E1452-176B-2744-A3CC-CFEE3FFCEC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example of how TLB works for address translation.</a:t>
            </a:r>
          </a:p>
          <a:p>
            <a:r>
              <a:rPr lang="en-US" altLang="zh-CN">
                <a:latin typeface="Arial" panose="020B0604020202020204" pitchFamily="34" charset="0"/>
                <a:ea typeface="宋体" panose="02010600030101010101" pitchFamily="2" charset="-122"/>
              </a:rPr>
              <a:t>First, the virtual page number is sent to compare with all tags;</a:t>
            </a:r>
          </a:p>
          <a:p>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113668" name="灯片编号占位符 3">
            <a:extLst>
              <a:ext uri="{FF2B5EF4-FFF2-40B4-BE49-F238E27FC236}">
                <a16:creationId xmlns:a16="http://schemas.microsoft.com/office/drawing/2014/main" id="{12C3E724-3230-6749-9DF6-7649190DF3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576B2A0-D0C3-874A-BCAC-FD91632650E2}" type="slidenum">
              <a:rPr lang="en-US" altLang="zh-CN"/>
              <a:pPr eaLnBrk="1" hangingPunct="1"/>
              <a:t>73</a:t>
            </a:fld>
            <a:endParaRPr lang="en-US" altLang="zh-CN"/>
          </a:p>
        </p:txBody>
      </p:sp>
    </p:spTree>
    <p:extLst>
      <p:ext uri="{BB962C8B-B14F-4D97-AF65-F5344CB8AC3E}">
        <p14:creationId xmlns:p14="http://schemas.microsoft.com/office/powerpoint/2010/main" val="2202218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a:extLst>
              <a:ext uri="{FF2B5EF4-FFF2-40B4-BE49-F238E27FC236}">
                <a16:creationId xmlns:a16="http://schemas.microsoft.com/office/drawing/2014/main" id="{C02BF636-CFE7-6242-B8F4-2203946E5ECE}"/>
              </a:ext>
            </a:extLst>
          </p:cNvPr>
          <p:cNvSpPr>
            <a:spLocks noGrp="1" noRot="1" noChangeAspect="1" noTextEdit="1"/>
          </p:cNvSpPr>
          <p:nvPr>
            <p:ph type="sldImg"/>
          </p:nvPr>
        </p:nvSpPr>
        <p:spPr>
          <a:ln/>
        </p:spPr>
      </p:sp>
      <p:sp>
        <p:nvSpPr>
          <p:cNvPr id="114691" name="备注占位符 2">
            <a:extLst>
              <a:ext uri="{FF2B5EF4-FFF2-40B4-BE49-F238E27FC236}">
                <a16:creationId xmlns:a16="http://schemas.microsoft.com/office/drawing/2014/main" id="{0BD71ADA-85F8-0241-972D-93DA3E9B8F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matching tag returns its physical page number through multiplexor;</a:t>
            </a:r>
            <a:endParaRPr lang="zh-CN" altLang="en-US">
              <a:latin typeface="Arial" panose="020B0604020202020204" pitchFamily="34" charset="0"/>
              <a:ea typeface="宋体" panose="02010600030101010101" pitchFamily="2" charset="-122"/>
            </a:endParaRPr>
          </a:p>
        </p:txBody>
      </p:sp>
      <p:sp>
        <p:nvSpPr>
          <p:cNvPr id="114692" name="灯片编号占位符 3">
            <a:extLst>
              <a:ext uri="{FF2B5EF4-FFF2-40B4-BE49-F238E27FC236}">
                <a16:creationId xmlns:a16="http://schemas.microsoft.com/office/drawing/2014/main" id="{0536726A-5999-F940-9FCC-6C649981AA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D17FF8A-844D-3B4D-884B-B18627FDF761}" type="slidenum">
              <a:rPr lang="en-US" altLang="zh-CN"/>
              <a:pPr eaLnBrk="1" hangingPunct="1"/>
              <a:t>74</a:t>
            </a:fld>
            <a:endParaRPr lang="en-US" altLang="zh-CN"/>
          </a:p>
        </p:txBody>
      </p:sp>
    </p:spTree>
    <p:extLst>
      <p:ext uri="{BB962C8B-B14F-4D97-AF65-F5344CB8AC3E}">
        <p14:creationId xmlns:p14="http://schemas.microsoft.com/office/powerpoint/2010/main" val="926067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When you study the hardware courses, you followed a bottom up approach.</a:t>
            </a:r>
          </a:p>
          <a:p>
            <a:pPr eaLnBrk="1" hangingPunct="1"/>
            <a:r>
              <a:rPr lang="en-US" altLang="zh-CN">
                <a:latin typeface="Arial" panose="020B0604020202020204" pitchFamily="34" charset="0"/>
              </a:rPr>
              <a:t>You probably started with Digital Logic, which models computer computation at a very low level.</a:t>
            </a:r>
          </a:p>
          <a:p>
            <a:pPr eaLnBrk="1" hangingPunct="1"/>
            <a:r>
              <a:rPr lang="en-US" altLang="zh-CN">
                <a:latin typeface="Arial" panose="020B0604020202020204" pitchFamily="34" charset="0"/>
              </a:rPr>
              <a:t>For example, how information is modeled by signals in a binary fashion, how a single transistor represents a bit, how a gate achieves simple operations over a combination of transistors;</a:t>
            </a:r>
          </a:p>
          <a:p>
            <a:pPr eaLnBrk="1" hangingPunct="1"/>
            <a:endParaRPr lang="en-US" altLang="zh-CN">
              <a:latin typeface="Arial" panose="020B0604020202020204" pitchFamily="34" charset="0"/>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81B62AA-998B-4FE5-8AE5-824439ACEF60}" type="slidenum">
              <a:rPr lang="en-US" altLang="zh-CN"/>
              <a:pPr eaLnBrk="1" hangingPunct="1"/>
              <a:t>6</a:t>
            </a:fld>
            <a:endParaRPr lang="en-US" altLang="zh-CN"/>
          </a:p>
        </p:txBody>
      </p:sp>
    </p:spTree>
    <p:extLst>
      <p:ext uri="{BB962C8B-B14F-4D97-AF65-F5344CB8AC3E}">
        <p14:creationId xmlns:p14="http://schemas.microsoft.com/office/powerpoint/2010/main" val="3703225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a:extLst>
              <a:ext uri="{FF2B5EF4-FFF2-40B4-BE49-F238E27FC236}">
                <a16:creationId xmlns:a16="http://schemas.microsoft.com/office/drawing/2014/main" id="{811BD933-B111-7F41-A150-584CBE96E9D3}"/>
              </a:ext>
            </a:extLst>
          </p:cNvPr>
          <p:cNvSpPr>
            <a:spLocks noGrp="1" noRot="1" noChangeAspect="1" noTextEdit="1"/>
          </p:cNvSpPr>
          <p:nvPr>
            <p:ph type="sldImg"/>
          </p:nvPr>
        </p:nvSpPr>
        <p:spPr>
          <a:ln/>
        </p:spPr>
      </p:sp>
      <p:sp>
        <p:nvSpPr>
          <p:cNvPr id="115715" name="备注占位符 2">
            <a:extLst>
              <a:ext uri="{FF2B5EF4-FFF2-40B4-BE49-F238E27FC236}">
                <a16:creationId xmlns:a16="http://schemas.microsoft.com/office/drawing/2014/main" id="{8082924A-86F4-254B-A4CB-ABDCE06181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Then the physical page number is combined with page offset to form the physical address.</a:t>
            </a:r>
            <a:endParaRPr lang="zh-CN" altLang="en-US">
              <a:latin typeface="Arial" panose="020B0604020202020204" pitchFamily="34" charset="0"/>
              <a:ea typeface="宋体" panose="02010600030101010101" pitchFamily="2" charset="-122"/>
            </a:endParaRPr>
          </a:p>
        </p:txBody>
      </p:sp>
      <p:sp>
        <p:nvSpPr>
          <p:cNvPr id="115716" name="灯片编号占位符 3">
            <a:extLst>
              <a:ext uri="{FF2B5EF4-FFF2-40B4-BE49-F238E27FC236}">
                <a16:creationId xmlns:a16="http://schemas.microsoft.com/office/drawing/2014/main" id="{C120A0B6-CF73-C545-BAF3-D41A87FBCE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46F358-9CDA-3F45-B3D5-8BAF58C9BE5D}" type="slidenum">
              <a:rPr lang="en-US" altLang="zh-CN"/>
              <a:pPr eaLnBrk="1" hangingPunct="1"/>
              <a:t>75</a:t>
            </a:fld>
            <a:endParaRPr lang="en-US" altLang="zh-CN"/>
          </a:p>
        </p:txBody>
      </p:sp>
    </p:spTree>
    <p:extLst>
      <p:ext uri="{BB962C8B-B14F-4D97-AF65-F5344CB8AC3E}">
        <p14:creationId xmlns:p14="http://schemas.microsoft.com/office/powerpoint/2010/main" val="2262759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rPr>
              <a:t>To be covered in later lectures.</a:t>
            </a:r>
          </a:p>
          <a:p>
            <a:endParaRPr lang="en-US" altLang="zh-CN" dirty="0">
              <a:latin typeface="Arial" panose="020B0604020202020204" pitchFamily="34" charset="0"/>
            </a:endParaRPr>
          </a:p>
          <a:p>
            <a:r>
              <a:rPr lang="en-US" altLang="en-CN" dirty="0">
                <a:latin typeface="Arial" panose="020B0604020202020204" pitchFamily="34" charset="0"/>
              </a:rPr>
              <a:t>One alternative to get the best of both virtual and physical caches is to use part of the page offset—the part that is identical in both virtual and physical addresses—to index the cache. At the same time as the cache is being read using that index, the virtual part of the address is translated, and the tag match uses physical addresses. </a:t>
            </a:r>
          </a:p>
          <a:p>
            <a:r>
              <a:rPr lang="en-US" altLang="en-CN" dirty="0">
                <a:latin typeface="Arial" panose="020B0604020202020204" pitchFamily="34" charset="0"/>
              </a:rPr>
              <a:t>This alternative allows the cache read to begin immediately, and yet the tag comparison is still with physical addresses. The limitation of this </a:t>
            </a:r>
            <a:r>
              <a:rPr lang="en-US" altLang="en-CN" i="1" dirty="0">
                <a:latin typeface="Arial" panose="020B0604020202020204" pitchFamily="34" charset="0"/>
              </a:rPr>
              <a:t>virtually indexed, physically tagged </a:t>
            </a:r>
            <a:r>
              <a:rPr lang="en-US" altLang="en-CN" dirty="0">
                <a:latin typeface="Arial" panose="020B0604020202020204" pitchFamily="34" charset="0"/>
              </a:rPr>
              <a:t>alternative is that a direct-mapped cache can be no bigger than the page size. For example, in the data cache in Figure B.5 on page B-13, the index is 9 bits and the cache block offset is 6 bits. To use this trick, the virtual page size would have to be at least 2(9+6) bytes or 32 KB. If not, a portion of the index must be translated from virtual to physical address. Figure B.17 shows the organization of the caches, translation lookaside buffers (TLBs), and virtual memory when this technique is used. </a:t>
            </a:r>
          </a:p>
        </p:txBody>
      </p:sp>
      <p:sp>
        <p:nvSpPr>
          <p:cNvPr id="4" name="Slide Number Placeholder 3"/>
          <p:cNvSpPr>
            <a:spLocks noGrp="1"/>
          </p:cNvSpPr>
          <p:nvPr>
            <p:ph type="sldNum" sz="quarter" idx="5"/>
          </p:nvPr>
        </p:nvSpPr>
        <p:spPr/>
        <p:txBody>
          <a:bodyPr/>
          <a:lstStyle/>
          <a:p>
            <a:fld id="{133FD916-006A-456B-8C8E-6C2FF60F8451}" type="slidenum">
              <a:rPr lang="en-US" altLang="zh-CN" smtClean="0"/>
              <a:pPr/>
              <a:t>76</a:t>
            </a:fld>
            <a:endParaRPr lang="en-US" altLang="zh-CN"/>
          </a:p>
        </p:txBody>
      </p:sp>
    </p:spTree>
    <p:extLst>
      <p:ext uri="{BB962C8B-B14F-4D97-AF65-F5344CB8AC3E}">
        <p14:creationId xmlns:p14="http://schemas.microsoft.com/office/powerpoint/2010/main" val="11332603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two largely separable approaches to exploiting ILP: (1) an approach that relies on hardware to help discover and exploit the parallelism dynamically, and (2) an approach that relies on software technology to find parallelism statically at compile time. Processors using the dynamic, hardware-based approach, </a:t>
            </a:r>
            <a:r>
              <a:rPr lang="en-US" sz="1200" kern="1200" dirty="0" err="1">
                <a:solidFill>
                  <a:schemeClr val="tx1"/>
                </a:solidFill>
                <a:effectLst/>
                <a:latin typeface="Arial" charset="0"/>
                <a:ea typeface="宋体" charset="-122"/>
                <a:cs typeface="+mn-cs"/>
              </a:rPr>
              <a:t>includ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all recent Intel and many ARM processors, dominate in the desktop and server markets. In the personal mobile device market, the same approaches are used in processors found in tablets and high-end cell phones. In the IOT space, where power and cost constraints dominate performance goals, designers exploit lower levels of instruction-level parallelism. Aggressive compiler-based approaches have been attempted numerous times beginning in the 1980s and most recently in the Intel Itanium series, introduced in 1999. Despite enormous efforts, such approaches have been successful only in domain-specific environments or in well-structured scientific applications with significant data-level parallelism.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0398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78</a:t>
            </a:fld>
            <a:endParaRPr lang="en-US" altLang="zh-CN"/>
          </a:p>
        </p:txBody>
      </p:sp>
    </p:spTree>
    <p:extLst>
      <p:ext uri="{BB962C8B-B14F-4D97-AF65-F5344CB8AC3E}">
        <p14:creationId xmlns:p14="http://schemas.microsoft.com/office/powerpoint/2010/main" val="4040913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79</a:t>
            </a:fld>
            <a:endParaRPr lang="en-US" altLang="zh-CN"/>
          </a:p>
        </p:txBody>
      </p:sp>
    </p:spTree>
    <p:extLst>
      <p:ext uri="{BB962C8B-B14F-4D97-AF65-F5344CB8AC3E}">
        <p14:creationId xmlns:p14="http://schemas.microsoft.com/office/powerpoint/2010/main" val="13301212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1806229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is the result after merging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and dropping the </a:t>
            </a:r>
            <a:r>
              <a:rPr lang="en-US" sz="1200" kern="1200" dirty="0" err="1">
                <a:solidFill>
                  <a:schemeClr val="tx1"/>
                </a:solidFill>
                <a:effectLst/>
                <a:latin typeface="Arial" charset="0"/>
                <a:ea typeface="宋体" charset="-122"/>
                <a:cs typeface="+mn-cs"/>
              </a:rPr>
              <a:t>unnec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essary</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1816421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557508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85</a:t>
            </a:fld>
            <a:endParaRPr lang="en-US" altLang="zh-CN"/>
          </a:p>
        </p:txBody>
      </p:sp>
    </p:spTree>
    <p:extLst>
      <p:ext uri="{BB962C8B-B14F-4D97-AF65-F5344CB8AC3E}">
        <p14:creationId xmlns:p14="http://schemas.microsoft.com/office/powerpoint/2010/main" val="248393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try to exploit more instruction-level parallelism, maintaining control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becomes an increasing burden. Branch prediction reduces the direct stalls attributable to branches, but for a processor executing multiple instructions per clock, just predicting branches accurately may not be sufficient to generate the desired amount of instruction-level parallelism. A wide-issue processor may need to execute a branch every clock cycle to maintain maximum performance. Thus exploiting more parallelism requires that we overcome the limitation of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86</a:t>
            </a:fld>
            <a:endParaRPr lang="en-US" altLang="zh-CN"/>
          </a:p>
        </p:txBody>
      </p:sp>
    </p:spTree>
    <p:extLst>
      <p:ext uri="{BB962C8B-B14F-4D97-AF65-F5344CB8AC3E}">
        <p14:creationId xmlns:p14="http://schemas.microsoft.com/office/powerpoint/2010/main" val="2005801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apparently, it is challenging to always break up a complex computation into sub-computations supported by digital logic</a:t>
            </a:r>
          </a:p>
          <a:p>
            <a:pPr eaLnBrk="1" hangingPunct="1"/>
            <a:r>
              <a:rPr lang="en-US" altLang="zh-CN" dirty="0">
                <a:latin typeface="Arial" panose="020B0604020202020204" pitchFamily="34" charset="0"/>
              </a:rPr>
              <a:t>That’s why you get to know more computation units in the course of computer organization. </a:t>
            </a:r>
          </a:p>
          <a:p>
            <a:pPr eaLnBrk="1" hangingPunct="1"/>
            <a:r>
              <a:rPr lang="en-US" altLang="zh-CN" dirty="0">
                <a:latin typeface="Arial" panose="020B0604020202020204" pitchFamily="34" charset="0"/>
              </a:rPr>
              <a:t>In computer organization, you also learned other components like CPU, memory, and I/O, that are </a:t>
            </a:r>
            <a:r>
              <a:rPr lang="en-US" altLang="zh-CN" dirty="0" err="1">
                <a:latin typeface="Arial" panose="020B0604020202020204" pitchFamily="34" charset="0"/>
              </a:rPr>
              <a:t>indispensible</a:t>
            </a:r>
            <a:r>
              <a:rPr lang="en-US" altLang="zh-CN" dirty="0">
                <a:latin typeface="Arial" panose="020B0604020202020204" pitchFamily="34" charset="0"/>
              </a:rPr>
              <a:t> for computation.</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So far, there is still one major question left unresolved: how exactly do these computer components cooperate to complete a computation?</a:t>
            </a: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6A57683-C322-4275-B660-5FAE1CB8BB81}" type="slidenum">
              <a:rPr lang="en-US" altLang="zh-CN"/>
              <a:pPr eaLnBrk="1" hangingPunct="1"/>
              <a:t>7</a:t>
            </a:fld>
            <a:endParaRPr lang="en-US" altLang="zh-CN"/>
          </a:p>
        </p:txBody>
      </p:sp>
    </p:spTree>
    <p:extLst>
      <p:ext uri="{BB962C8B-B14F-4D97-AF65-F5344CB8AC3E}">
        <p14:creationId xmlns:p14="http://schemas.microsoft.com/office/powerpoint/2010/main" val="1939913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87</a:t>
            </a:fld>
            <a:endParaRPr lang="en-US" altLang="zh-CN"/>
          </a:p>
        </p:txBody>
      </p:sp>
    </p:spTree>
    <p:extLst>
      <p:ext uri="{BB962C8B-B14F-4D97-AF65-F5344CB8AC3E}">
        <p14:creationId xmlns:p14="http://schemas.microsoft.com/office/powerpoint/2010/main" val="21576195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Overcoming control dependence is done by speculating on the outcome of branches and executing the program as if our guesses are correct. This mech- </a:t>
            </a:r>
            <a:r>
              <a:rPr lang="en-US" sz="1200" kern="1200" dirty="0" err="1">
                <a:solidFill>
                  <a:schemeClr val="tx1"/>
                </a:solidFill>
                <a:effectLst/>
                <a:latin typeface="Arial" charset="0"/>
                <a:ea typeface="宋体" charset="-122"/>
                <a:cs typeface="+mn-cs"/>
              </a:rPr>
              <a:t>anism</a:t>
            </a:r>
            <a:r>
              <a:rPr lang="en-US" sz="1200" kern="1200" dirty="0">
                <a:solidFill>
                  <a:schemeClr val="tx1"/>
                </a:solidFill>
                <a:effectLst/>
                <a:latin typeface="Arial" charset="0"/>
                <a:ea typeface="宋体" charset="-122"/>
                <a:cs typeface="+mn-cs"/>
              </a:rPr>
              <a:t> represents a subtle, but important, extension over branch prediction with dynamic scheduling.</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88</a:t>
            </a:fld>
            <a:endParaRPr lang="en-US" altLang="zh-CN"/>
          </a:p>
        </p:txBody>
      </p:sp>
    </p:spTree>
    <p:extLst>
      <p:ext uri="{BB962C8B-B14F-4D97-AF65-F5344CB8AC3E}">
        <p14:creationId xmlns:p14="http://schemas.microsoft.com/office/powerpoint/2010/main" val="8351154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particular, with speculation, we fetch, issue, and exe- cute instructions, as if our branch predictions are always correct; dynamic scheduling only fetches and issues such instructions. Of course, we need mech- </a:t>
            </a:r>
            <a:r>
              <a:rPr lang="en-US" sz="1200" kern="1200" dirty="0" err="1">
                <a:solidFill>
                  <a:schemeClr val="tx1"/>
                </a:solidFill>
                <a:effectLst/>
                <a:latin typeface="Arial" charset="0"/>
                <a:ea typeface="宋体" charset="-122"/>
                <a:cs typeface="+mn-cs"/>
              </a:rPr>
              <a:t>anisms</a:t>
            </a:r>
            <a:r>
              <a:rPr lang="en-US" sz="1200" kern="1200" dirty="0">
                <a:solidFill>
                  <a:schemeClr val="tx1"/>
                </a:solidFill>
                <a:effectLst/>
                <a:latin typeface="Arial" charset="0"/>
                <a:ea typeface="宋体" charset="-122"/>
                <a:cs typeface="+mn-cs"/>
              </a:rPr>
              <a:t> to handle the situation where the speculation is incorrect. Appendix H discusses a variety of mechanisms for supporting speculation by the compiler. In this section, we explore hardware speculation, which extends the ideas of dynamic scheduling.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89</a:t>
            </a:fld>
            <a:endParaRPr lang="en-US" altLang="zh-CN"/>
          </a:p>
        </p:txBody>
      </p:sp>
    </p:spTree>
    <p:extLst>
      <p:ext uri="{BB962C8B-B14F-4D97-AF65-F5344CB8AC3E}">
        <p14:creationId xmlns:p14="http://schemas.microsoft.com/office/powerpoint/2010/main" val="6315652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reorder buffer (ROB) provides additional registers in the same way as the reservation stations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extend the register set. The ROB holds the result of an instruction between the time the operation associated with the instruction completes and the time the instruction commits. The ROB therefore is a source of operands for instructions, just as the reservation stations provide operands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The key difference is that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 </a:t>
            </a:r>
            <a:r>
              <a:rPr lang="en-US" sz="1200" kern="1200" dirty="0" err="1">
                <a:solidFill>
                  <a:schemeClr val="tx1"/>
                </a:solidFill>
                <a:effectLst/>
                <a:latin typeface="Arial" charset="0"/>
                <a:ea typeface="宋体" charset="-122"/>
                <a:cs typeface="+mn-cs"/>
              </a:rPr>
              <a:t>rithm</a:t>
            </a:r>
            <a:r>
              <a:rPr lang="en-US" sz="1200" kern="1200" dirty="0">
                <a:solidFill>
                  <a:schemeClr val="tx1"/>
                </a:solidFill>
                <a:effectLst/>
                <a:latin typeface="Arial" charset="0"/>
                <a:ea typeface="宋体" charset="-122"/>
                <a:cs typeface="+mn-cs"/>
              </a:rPr>
              <a:t>, once an instruction writes its result, all subsequently issued instructions will find the result in the register file. With speculation, the register file is not updated until the instruction commits (and we know definitively that the instruction should execute); thus, the ROB supplies operands in the interval between completion of instruction execution and instruction commit. The ROB is similar to the store buffer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we integrate the function of the store buffer into the ROB for simplicity.</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198954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15457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 The basic structure of a vector architecture, RV64V, which includes a RISC-V scalar architecture. There are also 32 vector registers, and all the functional units are vector functional units. The vector and scalar registers have a significant number of read and write ports to allow multiple simultaneous vector operations. A set of crossbar switches (thick gray lines) connects these ports to the inputs and outputs of the vector functional units.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begin with a vector processor consisting of the primary components that Figure 4.1 shows. It is loosely based on the 40-year-old Cray-1, which was one of the first supercomputers. At the time of the writing of this edition, the RISC- V vector instruction set extension RVV was still under development. (The vector extension by itself is called RVV, so RV64V refers to the RISC-V base instructions plus the vector extension.)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84176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4.4 Using multiple functional units to improve the performance of a single vector add instruction, C5A+B. The vector processor (A) on the left has a single add pipeline and can complete one addition per clock cycle. The vector processor (B) on the right has four add pipelines and can complete four additions per clock cycle. The elements within a single vector add instruction are interleaved across the four pipelines. The set of elements that move through the pipelines together is termed an element group. Reproduced with permission from </a:t>
            </a:r>
            <a:r>
              <a:rPr lang="en-US" sz="1200" kern="1200" dirty="0" err="1">
                <a:solidFill>
                  <a:schemeClr val="tx1"/>
                </a:solidFill>
                <a:effectLst/>
                <a:latin typeface="Arial" charset="0"/>
                <a:ea typeface="宋体" charset="-122"/>
                <a:cs typeface="+mn-cs"/>
              </a:rPr>
              <a:t>Asanovic</a:t>
            </a:r>
            <a:r>
              <a:rPr lang="en-US" sz="1200" kern="1200" dirty="0">
                <a:solidFill>
                  <a:schemeClr val="tx1"/>
                </a:solidFill>
                <a:effectLst/>
                <a:latin typeface="Arial" charset="0"/>
                <a:ea typeface="宋体" charset="-122"/>
                <a:cs typeface="+mn-cs"/>
              </a:rPr>
              <a:t>, K., 1998. Vector Microprocessors (Ph.D. thesis). Computer Science Division, University of California, Berkeley.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806297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4.20 Block diagram of the multithreaded SIMD Processor of a Pascal GPU. Each of the 64 SIMD Lanes (cores) has a pipelined floating-point unit, a pipelined integer unit, some logic for dispatching instructions and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ands to these units, and a queue for holding results. The 64 SIMD Lanes interact with 32 double-precision ALUs (DP units) that perform 64-bit floating-point arithmetic, 16 load-store units (LD/STs), and 16 special function units (SFUs) that calculate functions such as square roots, reciprocals, sines, and cosines.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versus.com</a:t>
            </a:r>
            <a:r>
              <a:rPr lang="en-US" dirty="0"/>
              <a:t>/</a:t>
            </a:r>
            <a:r>
              <a:rPr lang="en-US" dirty="0" err="1"/>
              <a:t>en</a:t>
            </a:r>
            <a:r>
              <a:rPr lang="en-US" dirty="0"/>
              <a:t>/glossary/texture-rate</a:t>
            </a:r>
          </a:p>
          <a:p>
            <a:r>
              <a:rPr lang="en-US" sz="1200" b="1" i="0" kern="1200" dirty="0">
                <a:solidFill>
                  <a:schemeClr val="tx1"/>
                </a:solidFill>
                <a:effectLst/>
                <a:latin typeface="Arial" charset="0"/>
                <a:ea typeface="宋体" charset="-122"/>
                <a:cs typeface="+mn-cs"/>
              </a:rPr>
              <a:t>What is texture rate?</a:t>
            </a:r>
          </a:p>
          <a:p>
            <a:r>
              <a:rPr lang="en-US" sz="1200" b="0" i="0" kern="1200" dirty="0">
                <a:solidFill>
                  <a:schemeClr val="tx1"/>
                </a:solidFill>
                <a:effectLst/>
                <a:latin typeface="Arial" charset="0"/>
                <a:ea typeface="宋体" charset="-122"/>
                <a:cs typeface="+mn-cs"/>
              </a:rPr>
              <a:t>To understand the </a:t>
            </a:r>
            <a:r>
              <a:rPr lang="en-US" sz="1200" b="1" i="0" kern="1200" dirty="0">
                <a:solidFill>
                  <a:schemeClr val="tx1"/>
                </a:solidFill>
                <a:effectLst/>
                <a:latin typeface="Arial" charset="0"/>
                <a:ea typeface="宋体" charset="-122"/>
                <a:cs typeface="+mn-cs"/>
              </a:rPr>
              <a:t>texture rate of a GPU</a:t>
            </a:r>
            <a:r>
              <a:rPr lang="en-US" sz="1200" b="0" i="0" kern="1200" dirty="0">
                <a:solidFill>
                  <a:schemeClr val="tx1"/>
                </a:solidFill>
                <a:effectLst/>
                <a:latin typeface="Arial" charset="0"/>
                <a:ea typeface="宋体" charset="-122"/>
                <a:cs typeface="+mn-cs"/>
              </a:rPr>
              <a:t>, it helps first to know how it relates to the graphics card of a device and how they’re both tied to the </a:t>
            </a:r>
            <a:r>
              <a:rPr lang="en-US" sz="1200" b="0" i="0" kern="1200" dirty="0">
                <a:solidFill>
                  <a:schemeClr val="tx1"/>
                </a:solidFill>
                <a:effectLst/>
                <a:latin typeface="Arial" charset="0"/>
                <a:ea typeface="宋体" charset="-122"/>
                <a:cs typeface="+mn-cs"/>
                <a:hlinkClick r:id="rId3"/>
              </a:rPr>
              <a:t>GPU clock speed</a:t>
            </a:r>
            <a:r>
              <a:rPr lang="en-US" sz="1200" b="0" i="0" kern="1200" dirty="0">
                <a:solidFill>
                  <a:schemeClr val="tx1"/>
                </a:solidFill>
                <a:effectLst/>
                <a:latin typeface="Arial" charset="0"/>
                <a:ea typeface="宋体" charset="-122"/>
                <a:cs typeface="+mn-cs"/>
              </a:rPr>
              <a:t>. Also known as engine clock, </a:t>
            </a:r>
            <a:r>
              <a:rPr lang="en-US" sz="1200" b="1" i="0" kern="1200" dirty="0">
                <a:solidFill>
                  <a:schemeClr val="tx1"/>
                </a:solidFill>
                <a:effectLst/>
                <a:latin typeface="Arial" charset="0"/>
                <a:ea typeface="宋体" charset="-122"/>
                <a:cs typeface="+mn-cs"/>
              </a:rPr>
              <a:t>GPU clock speed</a:t>
            </a:r>
            <a:r>
              <a:rPr lang="en-US" sz="1200" b="0" i="0" kern="1200" dirty="0">
                <a:solidFill>
                  <a:schemeClr val="tx1"/>
                </a:solidFill>
                <a:effectLst/>
                <a:latin typeface="Arial" charset="0"/>
                <a:ea typeface="宋体" charset="-122"/>
                <a:cs typeface="+mn-cs"/>
              </a:rPr>
              <a:t> indicates how fast the cores of a graphics processing unit (GPU) are. The function of these cores is to render graphics; therefore, the higher the GPU clock speed, the faster the processing.</a:t>
            </a:r>
          </a:p>
          <a:p>
            <a:r>
              <a:rPr lang="en-US" sz="1200" b="0" i="0" kern="1200" dirty="0">
                <a:solidFill>
                  <a:schemeClr val="tx1"/>
                </a:solidFill>
                <a:effectLst/>
                <a:latin typeface="Arial" charset="0"/>
                <a:ea typeface="宋体" charset="-122"/>
                <a:cs typeface="+mn-cs"/>
              </a:rPr>
              <a:t>Now, texture rate, also called </a:t>
            </a:r>
            <a:r>
              <a:rPr lang="en-US" sz="1200" b="0" i="0" kern="1200" dirty="0">
                <a:solidFill>
                  <a:schemeClr val="tx1"/>
                </a:solidFill>
                <a:effectLst/>
                <a:latin typeface="Arial" charset="0"/>
                <a:ea typeface="宋体" charset="-122"/>
                <a:cs typeface="+mn-cs"/>
                <a:hlinkClick r:id="rId3"/>
              </a:rPr>
              <a:t>texture fill rate</a:t>
            </a:r>
            <a:r>
              <a:rPr lang="en-US" sz="1200" b="0" i="0" kern="1200" dirty="0">
                <a:solidFill>
                  <a:schemeClr val="tx1"/>
                </a:solidFill>
                <a:effectLst/>
                <a:latin typeface="Arial" charset="0"/>
                <a:ea typeface="宋体" charset="-122"/>
                <a:cs typeface="+mn-cs"/>
              </a:rPr>
              <a:t>, refers to the number of textured pixels that a graphics card can render on the screen every second. This means that it refers to the speed at which a graphics card can essentially “fill” the screen with pixels.</a:t>
            </a:r>
          </a:p>
          <a:p>
            <a:r>
              <a:rPr lang="en-US" sz="1200" b="0" i="0" kern="1200" dirty="0">
                <a:solidFill>
                  <a:schemeClr val="tx1"/>
                </a:solidFill>
                <a:effectLst/>
                <a:latin typeface="Arial" charset="0"/>
                <a:ea typeface="宋体" charset="-122"/>
                <a:cs typeface="+mn-cs"/>
              </a:rPr>
              <a:t>To calculate the texture fill rate, you need to know the GPU clock speed and the amount of TMUs, or texture mapping units, that a graphics card has. Generally, you’ll follow the following formula. You always express the texture fill rate as a measurement over time. The measurement is </a:t>
            </a:r>
            <a:r>
              <a:rPr lang="en-US" sz="1200" b="0" i="0" kern="1200" dirty="0" err="1">
                <a:solidFill>
                  <a:schemeClr val="tx1"/>
                </a:solidFill>
                <a:effectLst/>
                <a:latin typeface="Arial" charset="0"/>
                <a:ea typeface="宋体" charset="-122"/>
                <a:cs typeface="+mn-cs"/>
              </a:rPr>
              <a:t>texels</a:t>
            </a:r>
            <a:r>
              <a:rPr lang="en-US" sz="1200" b="0" i="0" kern="1200" dirty="0">
                <a:solidFill>
                  <a:schemeClr val="tx1"/>
                </a:solidFill>
                <a:effectLst/>
                <a:latin typeface="Arial" charset="0"/>
                <a:ea typeface="宋体" charset="-122"/>
                <a:cs typeface="+mn-cs"/>
              </a:rPr>
              <a:t>, which represent textured picture elements that are processed and shown on the screen.</a:t>
            </a:r>
          </a:p>
          <a:p>
            <a:r>
              <a:rPr lang="en-US" sz="1200" b="1" i="0" kern="1200" dirty="0">
                <a:solidFill>
                  <a:schemeClr val="tx1"/>
                </a:solidFill>
                <a:effectLst/>
                <a:latin typeface="Arial" charset="0"/>
                <a:ea typeface="宋体" charset="-122"/>
                <a:cs typeface="+mn-cs"/>
              </a:rPr>
              <a:t>Core Clock Speed x TMUs = Texture Fill Rate</a:t>
            </a:r>
            <a:endParaRPr lang="en-US" sz="1200" b="0" i="0" kern="1200" dirty="0">
              <a:solidFill>
                <a:schemeClr val="tx1"/>
              </a:solidFill>
              <a:effectLst/>
              <a:latin typeface="Arial" charset="0"/>
              <a:ea typeface="宋体" charset="-122"/>
              <a:cs typeface="+mn-cs"/>
            </a:endParaRPr>
          </a:p>
          <a:p>
            <a:r>
              <a:rPr lang="en-US" sz="1200" b="0" i="0" kern="1200" dirty="0">
                <a:solidFill>
                  <a:schemeClr val="tx1"/>
                </a:solidFill>
                <a:effectLst/>
                <a:latin typeface="Arial" charset="0"/>
                <a:ea typeface="宋体" charset="-122"/>
                <a:cs typeface="+mn-cs"/>
              </a:rPr>
              <a:t>However, depending on the hardware itself, the actual numbers can vary. In the case of the </a:t>
            </a:r>
            <a:r>
              <a:rPr lang="en-US" sz="1200" b="0" i="0" kern="1200" dirty="0">
                <a:solidFill>
                  <a:schemeClr val="tx1"/>
                </a:solidFill>
                <a:effectLst/>
                <a:latin typeface="Arial" charset="0"/>
                <a:ea typeface="宋体" charset="-122"/>
                <a:cs typeface="+mn-cs"/>
                <a:hlinkClick r:id="rId4"/>
              </a:rPr>
              <a:t>PNY Quadro RTX 8000</a:t>
            </a:r>
            <a:r>
              <a:rPr lang="en-US" sz="1200" b="0" i="0" kern="1200" dirty="0">
                <a:solidFill>
                  <a:schemeClr val="tx1"/>
                </a:solidFill>
                <a:effectLst/>
                <a:latin typeface="Arial" charset="0"/>
                <a:ea typeface="宋体" charset="-122"/>
                <a:cs typeface="+mn-cs"/>
              </a:rPr>
              <a:t>, the core clock speed is 1395MHz, and the card has 288 TMUs. But you’ll see that the texture rate is 509.8 </a:t>
            </a:r>
            <a:r>
              <a:rPr lang="en-US" sz="1200" b="0" i="0" kern="1200" dirty="0" err="1">
                <a:solidFill>
                  <a:schemeClr val="tx1"/>
                </a:solidFill>
                <a:effectLst/>
                <a:latin typeface="Arial" charset="0"/>
                <a:ea typeface="宋体" charset="-122"/>
                <a:cs typeface="+mn-cs"/>
              </a:rPr>
              <a:t>GTexels</a:t>
            </a:r>
            <a:r>
              <a:rPr lang="en-US" sz="1200" b="0" i="0" kern="1200" dirty="0">
                <a:solidFill>
                  <a:schemeClr val="tx1"/>
                </a:solidFill>
                <a:effectLst/>
                <a:latin typeface="Arial" charset="0"/>
                <a:ea typeface="宋体" charset="-122"/>
                <a:cs typeface="+mn-cs"/>
              </a:rPr>
              <a:t>/s.</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820526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985EEC2A-3ABF-134B-A4F0-B70F34F0011F}"/>
              </a:ext>
            </a:extLst>
          </p:cNvPr>
          <p:cNvSpPr>
            <a:spLocks noGrp="1" noRot="1" noChangeAspect="1" noChangeArrowheads="1" noTextEdit="1"/>
          </p:cNvSpPr>
          <p:nvPr>
            <p:ph type="sldImg"/>
          </p:nvPr>
        </p:nvSpPr>
        <p:spPr>
          <a:ln/>
        </p:spPr>
      </p:sp>
      <p:sp>
        <p:nvSpPr>
          <p:cNvPr id="35842" name="备注占位符 2">
            <a:extLst>
              <a:ext uri="{FF2B5EF4-FFF2-40B4-BE49-F238E27FC236}">
                <a16:creationId xmlns:a16="http://schemas.microsoft.com/office/drawing/2014/main" id="{E1B5DD96-354D-394D-BE83-88B1CC9B3B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Centralized shared-memory multiprocessors usually feature eight or fewer cores.</a:t>
            </a:r>
          </a:p>
          <a:p>
            <a:endParaRPr lang="en-US" altLang="zh-CN" dirty="0">
              <a:latin typeface="Arial" panose="020B0604020202020204" pitchFamily="34" charset="0"/>
            </a:endParaRPr>
          </a:p>
          <a:p>
            <a:r>
              <a:rPr lang="en-US" altLang="zh-CN" dirty="0">
                <a:latin typeface="Arial" panose="020B0604020202020204" pitchFamily="34" charset="0"/>
              </a:rPr>
              <a:t>Each processor has its own cache.</a:t>
            </a:r>
          </a:p>
          <a:p>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5.1 Basic structure of a centralized shared-memory multiprocessor based on a multicore chip. Multiple processor-cache subsystems share the same physical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typically with one level of shared cache on the multicore, and one or more levels of private per-core cache. The key architectural property is the uniform access time to all of the memory from all of the processors. In a multichip design, an interconnection net- work links the processors and the memory, which may be one or more banks. In a single- chip multicore, the interconnection network is simply the memory bus. </a:t>
            </a:r>
            <a:endParaRPr lang="en-US" dirty="0"/>
          </a:p>
          <a:p>
            <a:endParaRPr lang="zh-CN" altLang="en-US" dirty="0">
              <a:latin typeface="Arial" panose="020B0604020202020204" pitchFamily="34" charset="0"/>
            </a:endParaRPr>
          </a:p>
        </p:txBody>
      </p:sp>
      <p:sp>
        <p:nvSpPr>
          <p:cNvPr id="35843" name="灯片编号占位符 3">
            <a:extLst>
              <a:ext uri="{FF2B5EF4-FFF2-40B4-BE49-F238E27FC236}">
                <a16:creationId xmlns:a16="http://schemas.microsoft.com/office/drawing/2014/main" id="{A3857FED-606F-7644-9196-C3555CEAE6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2285C1-C602-5446-813B-82F4E268E01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95642A38-632B-7745-A65D-9F260E1EEF47}"/>
              </a:ext>
            </a:extLst>
          </p:cNvPr>
          <p:cNvSpPr>
            <a:spLocks noGrp="1" noRot="1" noChangeAspect="1" noChangeArrowheads="1" noTextEdit="1"/>
          </p:cNvSpPr>
          <p:nvPr>
            <p:ph type="sldImg"/>
          </p:nvPr>
        </p:nvSpPr>
        <p:spPr>
          <a:ln/>
        </p:spPr>
      </p:sp>
      <p:sp>
        <p:nvSpPr>
          <p:cNvPr id="37890" name="备注占位符 2">
            <a:extLst>
              <a:ext uri="{FF2B5EF4-FFF2-40B4-BE49-F238E27FC236}">
                <a16:creationId xmlns:a16="http://schemas.microsoft.com/office/drawing/2014/main" id="{49C0DFF1-F5A5-AE43-AEC8-9D23D13CCE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share a single centralized memory, to which all processors have equal access</a:t>
            </a:r>
            <a:endParaRPr lang="zh-CN" altLang="en-US">
              <a:latin typeface="Arial" panose="020B0604020202020204" pitchFamily="34" charset="0"/>
            </a:endParaRPr>
          </a:p>
        </p:txBody>
      </p:sp>
      <p:sp>
        <p:nvSpPr>
          <p:cNvPr id="37891" name="灯片编号占位符 3">
            <a:extLst>
              <a:ext uri="{FF2B5EF4-FFF2-40B4-BE49-F238E27FC236}">
                <a16:creationId xmlns:a16="http://schemas.microsoft.com/office/drawing/2014/main" id="{9214E442-6B88-2642-ADEC-99F83BC7BE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38E7E2-E44E-CB49-B396-575F71E337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the course of Computer Architecture, you will reveal this missing piece.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As shown in the slide, computer architecture is a layer between software and hardware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It is an Architect/</a:t>
            </a:r>
            <a:r>
              <a:rPr lang="en-US" altLang="zh-CN" dirty="0" err="1">
                <a:latin typeface="Arial" panose="020B0604020202020204" pitchFamily="34" charset="0"/>
              </a:rPr>
              <a:t>microarchitect’s</a:t>
            </a:r>
            <a:r>
              <a:rPr lang="en-US" altLang="zh-CN" dirty="0">
                <a:latin typeface="Arial" panose="020B0604020202020204" pitchFamily="34" charset="0"/>
              </a:rPr>
              <a:t> view of how to design a computer that meets system design goals;</a:t>
            </a:r>
          </a:p>
          <a:p>
            <a:pPr eaLnBrk="1" hangingPunct="1"/>
            <a:r>
              <a:rPr lang="en-US" altLang="zh-CN" dirty="0">
                <a:latin typeface="Arial" panose="020B0604020202020204" pitchFamily="34" charset="0"/>
              </a:rPr>
              <a:t>Design choices critically affect both the software programmer and the hardware designer.</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So far, any questions?</a:t>
            </a:r>
          </a:p>
          <a:p>
            <a:pPr eaLnBrk="1" hangingPunct="1"/>
            <a:endParaRPr lang="zh-CN" altLang="en-US" dirty="0">
              <a:latin typeface="Arial" panose="020B0604020202020204" pitchFamily="34" charset="0"/>
            </a:endParaRPr>
          </a:p>
        </p:txBody>
      </p:sp>
      <p:sp>
        <p:nvSpPr>
          <p:cNvPr id="107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3E230BA-EA19-4D8B-A809-42F5CBC3B4AF}" type="slidenum">
              <a:rPr lang="en-US" altLang="zh-CN"/>
              <a:pPr eaLnBrk="1" hangingPunct="1"/>
              <a:t>8</a:t>
            </a:fld>
            <a:endParaRPr lang="en-US" altLang="zh-CN"/>
          </a:p>
        </p:txBody>
      </p:sp>
    </p:spTree>
    <p:extLst>
      <p:ext uri="{BB962C8B-B14F-4D97-AF65-F5344CB8AC3E}">
        <p14:creationId xmlns:p14="http://schemas.microsoft.com/office/powerpoint/2010/main" val="8766402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a:extLst>
              <a:ext uri="{FF2B5EF4-FFF2-40B4-BE49-F238E27FC236}">
                <a16:creationId xmlns:a16="http://schemas.microsoft.com/office/drawing/2014/main" id="{F5301296-20D4-BB49-91A5-79F7BD1BD1AB}"/>
              </a:ext>
            </a:extLst>
          </p:cNvPr>
          <p:cNvSpPr>
            <a:spLocks noGrp="1" noRot="1" noChangeAspect="1" noChangeArrowheads="1" noTextEdit="1"/>
          </p:cNvSpPr>
          <p:nvPr>
            <p:ph type="sldImg"/>
          </p:nvPr>
        </p:nvSpPr>
        <p:spPr>
          <a:ln/>
        </p:spPr>
      </p:sp>
      <p:sp>
        <p:nvSpPr>
          <p:cNvPr id="39938" name="备注占位符 2">
            <a:extLst>
              <a:ext uri="{FF2B5EF4-FFF2-40B4-BE49-F238E27FC236}">
                <a16:creationId xmlns:a16="http://schemas.microsoft.com/office/drawing/2014/main" id="{B1C492F0-793A-6445-AB6F-DFA070B2CC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have uniform latency from memory</a:t>
            </a:r>
          </a:p>
          <a:p>
            <a:r>
              <a:rPr lang="en-US" altLang="zh-CN">
                <a:latin typeface="Arial" panose="020B0604020202020204" pitchFamily="34" charset="0"/>
              </a:rPr>
              <a:t>So centralized shared-memory multiprocessors are also called uniform memory access multiprocessors.</a:t>
            </a:r>
            <a:endParaRPr lang="zh-CN" altLang="en-US">
              <a:latin typeface="Arial" panose="020B0604020202020204" pitchFamily="34" charset="0"/>
            </a:endParaRPr>
          </a:p>
        </p:txBody>
      </p:sp>
      <p:sp>
        <p:nvSpPr>
          <p:cNvPr id="39939" name="灯片编号占位符 3">
            <a:extLst>
              <a:ext uri="{FF2B5EF4-FFF2-40B4-BE49-F238E27FC236}">
                <a16:creationId xmlns:a16="http://schemas.microsoft.com/office/drawing/2014/main" id="{03BCA953-2523-EA4D-8BB4-8307396A06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6AF78F-72E0-D440-BC28-0B5FF2D47B9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E2073AD3-7632-2641-8526-C524675221E8}"/>
              </a:ext>
            </a:extLst>
          </p:cNvPr>
          <p:cNvSpPr>
            <a:spLocks noGrp="1" noRot="1" noChangeAspect="1" noChangeArrowheads="1" noTextEdit="1"/>
          </p:cNvSpPr>
          <p:nvPr>
            <p:ph type="sldImg"/>
          </p:nvPr>
        </p:nvSpPr>
        <p:spPr>
          <a:ln/>
        </p:spPr>
      </p:sp>
      <p:sp>
        <p:nvSpPr>
          <p:cNvPr id="41986" name="备注占位符 2">
            <a:extLst>
              <a:ext uri="{FF2B5EF4-FFF2-40B4-BE49-F238E27FC236}">
                <a16:creationId xmlns:a16="http://schemas.microsoft.com/office/drawing/2014/main" id="{3C51232F-48EC-F948-9E9E-1E333CA847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In contrast, distributed shared memory multiprocessors support more processors and each is attached with a physically distributed memory.</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 The basic architecture of a distributed-memory multiprocessor in 2017 typically consists of a multi- core multiprocessor chip with memory and possibly I/O attached and an interface to an interconnection network that connects all the nodes. Each processor core shares the entire memory, although the access time to the local memory attached to the core’s chip will be much faster than the access time to remote memories.</a:t>
            </a:r>
            <a:endParaRPr lang="en-US" dirty="0"/>
          </a:p>
        </p:txBody>
      </p:sp>
      <p:sp>
        <p:nvSpPr>
          <p:cNvPr id="41987" name="灯片编号占位符 3">
            <a:extLst>
              <a:ext uri="{FF2B5EF4-FFF2-40B4-BE49-F238E27FC236}">
                <a16:creationId xmlns:a16="http://schemas.microsoft.com/office/drawing/2014/main" id="{85762A4D-6696-D342-AA46-83361D3738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C2880A-A851-F143-AC55-C70CC7F5C95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7F60F261-AC11-A240-AFF2-483DDE4C1345}"/>
              </a:ext>
            </a:extLst>
          </p:cNvPr>
          <p:cNvSpPr>
            <a:spLocks noGrp="1" noRot="1" noChangeAspect="1" noChangeArrowheads="1" noTextEdit="1"/>
          </p:cNvSpPr>
          <p:nvPr>
            <p:ph type="sldImg"/>
          </p:nvPr>
        </p:nvSpPr>
        <p:spPr>
          <a:ln/>
        </p:spPr>
      </p:sp>
      <p:sp>
        <p:nvSpPr>
          <p:cNvPr id="44034" name="备注占位符 2">
            <a:extLst>
              <a:ext uri="{FF2B5EF4-FFF2-40B4-BE49-F238E27FC236}">
                <a16:creationId xmlns:a16="http://schemas.microsoft.com/office/drawing/2014/main" id="{86515FAA-719A-A547-AE20-72017C610F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Distributing memory among multiple cores increases bandwidth (as more memory accesses can be executed at the same time)</a:t>
            </a:r>
            <a:r>
              <a:rPr lang="zh-CN" altLang="en-US">
                <a:latin typeface="Arial" panose="020B0604020202020204" pitchFamily="34" charset="0"/>
              </a:rPr>
              <a:t> </a:t>
            </a:r>
            <a:r>
              <a:rPr lang="en-US" altLang="zh-CN">
                <a:latin typeface="Arial" panose="020B0604020202020204" pitchFamily="34" charset="0"/>
              </a:rPr>
              <a:t>and reduces local-memory latency.</a:t>
            </a:r>
            <a:endParaRPr lang="zh-CN" altLang="en-US">
              <a:latin typeface="Arial" panose="020B0604020202020204" pitchFamily="34" charset="0"/>
            </a:endParaRPr>
          </a:p>
        </p:txBody>
      </p:sp>
      <p:sp>
        <p:nvSpPr>
          <p:cNvPr id="44035" name="灯片编号占位符 3">
            <a:extLst>
              <a:ext uri="{FF2B5EF4-FFF2-40B4-BE49-F238E27FC236}">
                <a16:creationId xmlns:a16="http://schemas.microsoft.com/office/drawing/2014/main" id="{A62D87C7-9A73-5547-ABE6-376EF02FFA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17C489-70F4-4041-89F6-8963AF31D9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F26DB832-F950-1540-B2D5-52EFF1F4D8BC}"/>
              </a:ext>
            </a:extLst>
          </p:cNvPr>
          <p:cNvSpPr>
            <a:spLocks noGrp="1" noRot="1" noChangeAspect="1" noChangeArrowheads="1" noTextEdit="1"/>
          </p:cNvSpPr>
          <p:nvPr>
            <p:ph type="sldImg"/>
          </p:nvPr>
        </p:nvSpPr>
        <p:spPr>
          <a:ln/>
        </p:spPr>
      </p:sp>
      <p:sp>
        <p:nvSpPr>
          <p:cNvPr id="46082" name="备注占位符 2">
            <a:extLst>
              <a:ext uri="{FF2B5EF4-FFF2-40B4-BE49-F238E27FC236}">
                <a16:creationId xmlns:a16="http://schemas.microsoft.com/office/drawing/2014/main" id="{B0A538ED-6190-D24F-BC33-59099AD8B7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Clearly, access time varies with data location; fetching data from local memory should be faster than fetching data from distant memory.</a:t>
            </a:r>
          </a:p>
          <a:p>
            <a:r>
              <a:rPr lang="en-US" altLang="zh-CN">
                <a:latin typeface="Arial" panose="020B0604020202020204" pitchFamily="34" charset="0"/>
              </a:rPr>
              <a:t>So distributed shared-memory multiprocessors are also called Nnnuniform memory access multiprocessors</a:t>
            </a:r>
            <a:endParaRPr lang="zh-CN" altLang="en-US">
              <a:latin typeface="Arial" panose="020B0604020202020204" pitchFamily="34" charset="0"/>
            </a:endParaRPr>
          </a:p>
        </p:txBody>
      </p:sp>
      <p:sp>
        <p:nvSpPr>
          <p:cNvPr id="46083" name="灯片编号占位符 3">
            <a:extLst>
              <a:ext uri="{FF2B5EF4-FFF2-40B4-BE49-F238E27FC236}">
                <a16:creationId xmlns:a16="http://schemas.microsoft.com/office/drawing/2014/main" id="{8585C163-758A-3B43-BF83-ECCDDE7179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03EF3C-004F-2445-8720-1F8DEF4063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a:extLst>
              <a:ext uri="{FF2B5EF4-FFF2-40B4-BE49-F238E27FC236}">
                <a16:creationId xmlns:a16="http://schemas.microsoft.com/office/drawing/2014/main" id="{905C2F69-10F8-F34F-BC06-F25D78B6AC30}"/>
              </a:ext>
            </a:extLst>
          </p:cNvPr>
          <p:cNvSpPr>
            <a:spLocks noGrp="1" noRot="1" noChangeAspect="1" noChangeArrowheads="1" noTextEdit="1"/>
          </p:cNvSpPr>
          <p:nvPr>
            <p:ph type="sldImg"/>
          </p:nvPr>
        </p:nvSpPr>
        <p:spPr>
          <a:ln/>
        </p:spPr>
      </p:sp>
      <p:sp>
        <p:nvSpPr>
          <p:cNvPr id="48130" name="备注占位符 2">
            <a:extLst>
              <a:ext uri="{FF2B5EF4-FFF2-40B4-BE49-F238E27FC236}">
                <a16:creationId xmlns:a16="http://schemas.microsoft.com/office/drawing/2014/main" id="{F510E27F-75F4-2045-8E65-25EDDFF31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in comparison with centralized shared memory multiprocessors, distributed version requires more complex designs to handle inter-processor communication and distributed memory.</a:t>
            </a:r>
            <a:endParaRPr lang="zh-CN" altLang="en-US">
              <a:latin typeface="Arial" panose="020B0604020202020204" pitchFamily="34" charset="0"/>
            </a:endParaRPr>
          </a:p>
        </p:txBody>
      </p:sp>
      <p:sp>
        <p:nvSpPr>
          <p:cNvPr id="48131" name="灯片编号占位符 3">
            <a:extLst>
              <a:ext uri="{FF2B5EF4-FFF2-40B4-BE49-F238E27FC236}">
                <a16:creationId xmlns:a16="http://schemas.microsoft.com/office/drawing/2014/main" id="{490D79DA-5539-7249-9DE9-2DB026FE65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60F6-919F-EF45-875A-52D1DBD75C9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a:extLst>
              <a:ext uri="{FF2B5EF4-FFF2-40B4-BE49-F238E27FC236}">
                <a16:creationId xmlns:a16="http://schemas.microsoft.com/office/drawing/2014/main" id="{9D47C602-35BD-8346-B639-4FABA8B5C10C}"/>
              </a:ext>
            </a:extLst>
          </p:cNvPr>
          <p:cNvSpPr>
            <a:spLocks noGrp="1" noRot="1" noChangeAspect="1" noChangeArrowheads="1" noTextEdit="1"/>
          </p:cNvSpPr>
          <p:nvPr>
            <p:ph type="sldImg"/>
          </p:nvPr>
        </p:nvSpPr>
        <p:spPr>
          <a:ln/>
        </p:spPr>
      </p:sp>
      <p:sp>
        <p:nvSpPr>
          <p:cNvPr id="87042" name="备注占位符 2">
            <a:extLst>
              <a:ext uri="{FF2B5EF4-FFF2-40B4-BE49-F238E27FC236}">
                <a16:creationId xmlns:a16="http://schemas.microsoft.com/office/drawing/2014/main" id="{10724746-AE60-2441-8E0C-669A94EF5B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Consistency is about ordering of all memory operations from different processors (i.e., to different memory locations).</a:t>
            </a:r>
          </a:p>
          <a:p>
            <a:r>
              <a:rPr lang="en-US" altLang="zh-CN" dirty="0">
                <a:latin typeface="Arial" panose="020B0604020202020204" pitchFamily="34" charset="0"/>
              </a:rPr>
              <a:t>Global ordering of accesses to all memory locations.</a:t>
            </a:r>
          </a:p>
          <a:p>
            <a:endParaRPr lang="en-US" altLang="zh-CN" dirty="0">
              <a:latin typeface="Arial" panose="020B0604020202020204" pitchFamily="34" charset="0"/>
            </a:endParaRPr>
          </a:p>
          <a:p>
            <a:r>
              <a:rPr lang="en-US" altLang="zh-CN" dirty="0">
                <a:latin typeface="Arial" panose="020B0604020202020204" pitchFamily="34" charset="0"/>
              </a:rPr>
              <a:t>Coherence is about ordering of operations from different processors to the same memory location.</a:t>
            </a:r>
          </a:p>
          <a:p>
            <a:r>
              <a:rPr lang="en-US" altLang="zh-CN" dirty="0">
                <a:latin typeface="Arial" panose="020B0604020202020204" pitchFamily="34" charset="0"/>
              </a:rPr>
              <a:t>Local ordering of accesses to each cache block.</a:t>
            </a:r>
          </a:p>
          <a:p>
            <a:endParaRPr lang="en-US" altLang="zh-CN" dirty="0">
              <a:latin typeface="Arial" panose="020B0604020202020204" pitchFamily="34" charset="0"/>
            </a:endParaRPr>
          </a:p>
          <a:p>
            <a:r>
              <a:rPr lang="en-US" altLang="zh-CN" dirty="0">
                <a:latin typeface="Arial" panose="020B0604020202020204" pitchFamily="34" charset="0"/>
              </a:rPr>
              <a:t>Cache coherence, memory consistency</a:t>
            </a:r>
          </a:p>
          <a:p>
            <a:r>
              <a:rPr lang="en-US" altLang="en-CN" dirty="0">
                <a:latin typeface="Arial" panose="020B0604020202020204" pitchFamily="34" charset="0"/>
                <a:hlinkClick r:id="rId3"/>
              </a:rPr>
              <a:t>https://www.quora.com/What-is-the-difference-between-cache-consistency-and-cache-coherence</a:t>
            </a:r>
            <a:endParaRPr lang="en-US" altLang="en-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Quote from Aamir </a:t>
            </a:r>
            <a:r>
              <a:rPr lang="en-US" altLang="zh-CN" dirty="0" err="1">
                <a:latin typeface="Arial" panose="020B0604020202020204" pitchFamily="34" charset="0"/>
              </a:rPr>
              <a:t>Ogna</a:t>
            </a:r>
            <a:r>
              <a:rPr lang="en-US" altLang="zh-CN" dirty="0">
                <a:latin typeface="Arial" panose="020B0604020202020204" pitchFamily="34" charset="0"/>
              </a:rPr>
              <a:t>, CPU Verification Engineer</a:t>
            </a:r>
          </a:p>
          <a:p>
            <a:pPr rtl="0"/>
            <a:r>
              <a:rPr lang="en-US" altLang="zh-CN" dirty="0">
                <a:latin typeface="Arial" panose="020B0604020202020204" pitchFamily="34" charset="0"/>
              </a:rPr>
              <a:t>“</a:t>
            </a:r>
            <a:br>
              <a:rPr lang="en-US" sz="1200" b="0" i="0" kern="1200" dirty="0">
                <a:solidFill>
                  <a:schemeClr val="tx1"/>
                </a:solidFill>
                <a:effectLst/>
                <a:latin typeface="Arial" charset="0"/>
                <a:ea typeface="宋体" charset="-122"/>
                <a:cs typeface="+mn-cs"/>
              </a:rPr>
            </a:br>
            <a:r>
              <a:rPr lang="en-US" sz="1200" b="0" i="0" kern="1200" dirty="0">
                <a:solidFill>
                  <a:schemeClr val="tx1"/>
                </a:solidFill>
                <a:effectLst/>
                <a:latin typeface="Arial" charset="0"/>
                <a:ea typeface="宋体" charset="-122"/>
                <a:cs typeface="+mn-cs"/>
              </a:rPr>
              <a:t>As far as I know, there's no such thing is "cache" consistency. What you are referring to is probably memory consistency.</a:t>
            </a:r>
          </a:p>
          <a:p>
            <a:pPr rtl="0"/>
            <a:r>
              <a:rPr lang="en-US" sz="1200" b="0" i="0" kern="1200" dirty="0">
                <a:solidFill>
                  <a:schemeClr val="tx1"/>
                </a:solidFill>
                <a:effectLst/>
                <a:latin typeface="Arial" charset="0"/>
                <a:ea typeface="宋体" charset="-122"/>
                <a:cs typeface="+mn-cs"/>
              </a:rPr>
              <a:t>Cache coherency is relevant in a multicore system where each processor has a private L1 cache and at least one other level is shared. Memory consistency is relevant whether there are caches or not.</a:t>
            </a:r>
          </a:p>
          <a:p>
            <a:pPr rtl="0"/>
            <a:r>
              <a:rPr lang="en-US" sz="1200" b="0" i="0" kern="1200" dirty="0">
                <a:solidFill>
                  <a:schemeClr val="tx1"/>
                </a:solidFill>
                <a:effectLst/>
                <a:latin typeface="Arial" charset="0"/>
                <a:ea typeface="宋体" charset="-122"/>
                <a:cs typeface="+mn-cs"/>
              </a:rPr>
              <a:t>I like the way my professor taught it so I'll give the same example:</a:t>
            </a:r>
          </a:p>
          <a:p>
            <a:pPr rtl="0"/>
            <a:r>
              <a:rPr lang="en-US" sz="1200" b="0" i="0" kern="1200" dirty="0">
                <a:solidFill>
                  <a:schemeClr val="tx1"/>
                </a:solidFill>
                <a:effectLst/>
                <a:latin typeface="Arial" charset="0"/>
                <a:ea typeface="宋体" charset="-122"/>
                <a:cs typeface="+mn-cs"/>
              </a:rPr>
              <a:t>Let's say you are the main memory and you have two friends A and B who are two cores in a multicore environment:</a:t>
            </a:r>
          </a:p>
          <a:p>
            <a:pPr rtl="0"/>
            <a:r>
              <a:rPr lang="en-US" sz="1200" b="0" i="1" kern="1200" dirty="0">
                <a:solidFill>
                  <a:schemeClr val="tx1"/>
                </a:solidFill>
                <a:effectLst/>
                <a:latin typeface="Arial" charset="0"/>
                <a:ea typeface="宋体" charset="-122"/>
                <a:cs typeface="+mn-cs"/>
              </a:rPr>
              <a:t>A wants to go for a movie on Saturday. So he texts you asking for a good time. You reply back saying 9 PM is a good time. A gets the text, reads it and he is happy. He is also expecting you to co-ordinate the times with B.</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 few minutes later, B texts you asking for the time of the movie. You send him the same reply you sent to A, 9 PM. At this point in time, all three of you are agreeing on the same time, that is to say, all of you have the same copy of data.</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Something comes up in B's calendar and he needs to reschedule it. So he texts you saying instead of 9, you all will go for the movie at 10 PM. You get the text and your timing is updated. But you fail to pass on this message to A, who still thinks 9 PM is on.</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At this point, you (main memory) and B (one of the cores) have the same data, but A (another core) has stale data, since the "write" to the data by B was never propagated to A. A will still show up at 9 PM for the movie, won't find either of you, get pissed off and watch the movie all alone, live texting you the entire story spoiling everything for you!</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what cache coherency is all about. It's about making sure that every private copy is the same everywhere and if any changes are made, those changes are propagated to every private cache.</a:t>
            </a:r>
          </a:p>
          <a:p>
            <a:pPr rtl="0"/>
            <a:r>
              <a:rPr lang="en-US" sz="1200" b="0" i="0" kern="1200" dirty="0">
                <a:solidFill>
                  <a:schemeClr val="tx1"/>
                </a:solidFill>
                <a:effectLst/>
                <a:latin typeface="Arial" charset="0"/>
                <a:ea typeface="宋体" charset="-122"/>
                <a:cs typeface="+mn-cs"/>
              </a:rPr>
              <a:t>We can use the same example to understand memory consistency as well, but in this case, you are also a core:</a:t>
            </a:r>
          </a:p>
          <a:p>
            <a:pPr rtl="0"/>
            <a:r>
              <a:rPr lang="en-US" sz="1200" b="0" i="1" kern="1200" dirty="0">
                <a:solidFill>
                  <a:schemeClr val="tx1"/>
                </a:solidFill>
                <a:effectLst/>
                <a:latin typeface="Arial" charset="0"/>
                <a:ea typeface="宋体" charset="-122"/>
                <a:cs typeface="+mn-cs"/>
              </a:rPr>
              <a:t>A wants to go for the movie on Saturday at 9 PM. So he sends out a text_1 saying "Movie at 9" to both, you and B. A few minutes later, his plan changes and now he wants to watch it at 10 PM instead. So he sends out another text_2 saying "Movie at 10". So both, you and B are informed of the time changes, but something funky happens.</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B's telephone network is crappy and he receives the text_2 BEFORE text_1. B is thinking the initial plan was 10 PM that got moved to 9 while you are thinking it was 9 PM that got moved to 10. In this case, both of you got updated copies, but at different times in a different order. Either ways, someone is going to get pissed and spoil the movie for the others.</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memory consistency. It's not enough that a core sees the write happening to shared data, it's also important that they see the writes in the same order as other cores. Otherwise, data will be </a:t>
            </a:r>
            <a:r>
              <a:rPr lang="en-US" sz="1200" b="0" i="1" kern="1200" dirty="0">
                <a:solidFill>
                  <a:schemeClr val="tx1"/>
                </a:solidFill>
                <a:effectLst/>
                <a:latin typeface="Arial" charset="0"/>
                <a:ea typeface="宋体" charset="-122"/>
                <a:cs typeface="+mn-cs"/>
              </a:rPr>
              <a:t>inconsistent</a:t>
            </a:r>
            <a:r>
              <a:rPr lang="en-US" sz="1200" b="0" i="0" kern="1200" dirty="0">
                <a:solidFill>
                  <a:schemeClr val="tx1"/>
                </a:solidFill>
                <a:effectLst/>
                <a:latin typeface="Arial" charset="0"/>
                <a:ea typeface="宋体" charset="-122"/>
                <a:cs typeface="+mn-cs"/>
              </a:rPr>
              <a:t> across cores.</a:t>
            </a:r>
          </a:p>
          <a:p>
            <a:pPr rtl="0"/>
            <a:r>
              <a:rPr lang="en-US" sz="1200" b="0" i="0" kern="1200" dirty="0">
                <a:solidFill>
                  <a:schemeClr val="tx1"/>
                </a:solidFill>
                <a:effectLst/>
                <a:latin typeface="Arial" charset="0"/>
                <a:ea typeface="宋体" charset="-122"/>
                <a:cs typeface="+mn-cs"/>
              </a:rPr>
              <a:t>Hope this helps.</a:t>
            </a:r>
          </a:p>
          <a:p>
            <a:r>
              <a:rPr lang="en-US" altLang="zh-CN" dirty="0">
                <a:latin typeface="Arial" panose="020B0604020202020204" pitchFamily="34" charset="0"/>
              </a:rPr>
              <a:t>”</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7043" name="灯片编号占位符 3">
            <a:extLst>
              <a:ext uri="{FF2B5EF4-FFF2-40B4-BE49-F238E27FC236}">
                <a16:creationId xmlns:a16="http://schemas.microsoft.com/office/drawing/2014/main" id="{2CE1E65D-8282-904A-BCB7-81B5C47DD8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15345A-8D5E-1D40-8462-38F45ED084E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a:extLst>
              <a:ext uri="{FF2B5EF4-FFF2-40B4-BE49-F238E27FC236}">
                <a16:creationId xmlns:a16="http://schemas.microsoft.com/office/drawing/2014/main" id="{066BAE2A-3E6D-ED46-86D0-0718BE006390}"/>
              </a:ext>
            </a:extLst>
          </p:cNvPr>
          <p:cNvSpPr>
            <a:spLocks noGrp="1" noRot="1" noChangeAspect="1" noChangeArrowheads="1" noTextEdit="1"/>
          </p:cNvSpPr>
          <p:nvPr>
            <p:ph type="sldImg"/>
          </p:nvPr>
        </p:nvSpPr>
        <p:spPr>
          <a:ln/>
        </p:spPr>
      </p:sp>
      <p:sp>
        <p:nvSpPr>
          <p:cNvPr id="82946" name="备注占位符 2">
            <a:extLst>
              <a:ext uri="{FF2B5EF4-FFF2-40B4-BE49-F238E27FC236}">
                <a16:creationId xmlns:a16="http://schemas.microsoft.com/office/drawing/2014/main" id="{38E969A3-7A66-9645-B9F1-C153DF7E40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problem concerning whether the value of shared data is identical in different caches is called cache coherence problem.</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Figure5.3 The cache coherence problem for a single memory location(X), read and written by two processors (A and B). We initially assume that neither cache contains the variable and that X has the value 1. We also assume a write- through cache; a write-back cache adds some additional but similar complications. After the value of X has been written by A, A’s cache and the memory both contain the new value, but B’s cache does not, and if B reads the value of X it will receive 1! </a:t>
            </a:r>
            <a:endParaRPr lang="en-US" dirty="0"/>
          </a:p>
        </p:txBody>
      </p:sp>
      <p:sp>
        <p:nvSpPr>
          <p:cNvPr id="82947" name="灯片编号占位符 3">
            <a:extLst>
              <a:ext uri="{FF2B5EF4-FFF2-40B4-BE49-F238E27FC236}">
                <a16:creationId xmlns:a16="http://schemas.microsoft.com/office/drawing/2014/main" id="{1179C6E6-C36D-154B-84C2-B3C655DDC0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8BE16F-3306-1342-BDDC-BAFE101A32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109</a:t>
            </a:fld>
            <a:endParaRPr lang="en-US" altLang="zh-CN"/>
          </a:p>
        </p:txBody>
      </p:sp>
    </p:spTree>
    <p:extLst>
      <p:ext uri="{BB962C8B-B14F-4D97-AF65-F5344CB8AC3E}">
        <p14:creationId xmlns:p14="http://schemas.microsoft.com/office/powerpoint/2010/main" val="3668172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Together with lecture sessions, we also have tight lab schedules to practice what we learn.</a:t>
            </a:r>
          </a:p>
        </p:txBody>
      </p:sp>
      <p:sp>
        <p:nvSpPr>
          <p:cNvPr id="142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2FDB148-BAFB-4B85-9B6D-B3A642E8622C}" type="slidenum">
              <a:rPr lang="en-US" altLang="zh-CN"/>
              <a:pPr eaLnBrk="1" hangingPunct="1"/>
              <a:t>112</a:t>
            </a:fld>
            <a:endParaRPr lang="en-US" altLang="zh-CN"/>
          </a:p>
        </p:txBody>
      </p:sp>
    </p:spTree>
    <p:extLst>
      <p:ext uri="{BB962C8B-B14F-4D97-AF65-F5344CB8AC3E}">
        <p14:creationId xmlns:p14="http://schemas.microsoft.com/office/powerpoint/2010/main" val="39534013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particular, through 6 lab assignments, we aim to implement pipeline and cache.</a:t>
            </a:r>
            <a:endParaRPr lang="zh-CN" altLang="en-US">
              <a:latin typeface="Arial" panose="020B0604020202020204" pitchFamily="34" charset="0"/>
            </a:endParaRPr>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531A3C8-4D72-4CEE-BB23-8ABA46200E9D}" type="slidenum">
              <a:rPr lang="en-US" altLang="zh-CN"/>
              <a:pPr eaLnBrk="1" hangingPunct="1"/>
              <a:t>113</a:t>
            </a:fld>
            <a:endParaRPr lang="en-US" altLang="zh-CN"/>
          </a:p>
        </p:txBody>
      </p:sp>
    </p:spTree>
    <p:extLst>
      <p:ext uri="{BB962C8B-B14F-4D97-AF65-F5344CB8AC3E}">
        <p14:creationId xmlns:p14="http://schemas.microsoft.com/office/powerpoint/2010/main" val="6049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What will be covered in this course?</a:t>
            </a:r>
          </a:p>
          <a:p>
            <a:pPr eaLnBrk="1" hangingPunct="1"/>
            <a:r>
              <a:rPr lang="en-US" altLang="zh-CN">
                <a:latin typeface="Arial" panose="020B0604020202020204" pitchFamily="34" charset="0"/>
              </a:rPr>
              <a:t>To answer this question, let’s walk through how our computers solve a problem and see where computer architecture fits in.</a:t>
            </a:r>
            <a:endParaRPr lang="zh-CN" altLang="en-US">
              <a:latin typeface="Arial" panose="020B0604020202020204" pitchFamily="34" charset="0"/>
            </a:endParaRP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148FBE6-A3E7-49CF-84D9-5D05F3C48A9D}" type="slidenum">
              <a:rPr lang="en-US" altLang="zh-CN"/>
              <a:pPr eaLnBrk="1" hangingPunct="1"/>
              <a:t>9</a:t>
            </a:fld>
            <a:endParaRPr lang="en-US" altLang="zh-CN"/>
          </a:p>
        </p:txBody>
      </p:sp>
    </p:spTree>
    <p:extLst>
      <p:ext uri="{BB962C8B-B14F-4D97-AF65-F5344CB8AC3E}">
        <p14:creationId xmlns:p14="http://schemas.microsoft.com/office/powerpoint/2010/main" val="38849333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particular, through 6 lab assignments, we aim to implement pipeline and cache.</a:t>
            </a:r>
            <a:endParaRPr lang="zh-CN" altLang="en-US">
              <a:latin typeface="Arial" panose="020B0604020202020204" pitchFamily="34" charset="0"/>
            </a:endParaRPr>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531A3C8-4D72-4CEE-BB23-8ABA46200E9D}" type="slidenum">
              <a:rPr lang="en-US" altLang="zh-CN"/>
              <a:pPr eaLnBrk="1" hangingPunct="1"/>
              <a:t>114</a:t>
            </a:fld>
            <a:endParaRPr lang="en-US" altLang="zh-CN"/>
          </a:p>
        </p:txBody>
      </p:sp>
    </p:spTree>
    <p:extLst>
      <p:ext uri="{BB962C8B-B14F-4D97-AF65-F5344CB8AC3E}">
        <p14:creationId xmlns:p14="http://schemas.microsoft.com/office/powerpoint/2010/main" val="22310686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students who are familiar with lab experiments, you are strongly encouraged to join me as lab assistants.</a:t>
            </a:r>
          </a:p>
          <a:p>
            <a:r>
              <a:rPr lang="en-US" altLang="zh-CN">
                <a:latin typeface="Arial" panose="020B0604020202020204" pitchFamily="34" charset="0"/>
              </a:rPr>
              <a:t>As a lab assistant, you are expected to help tutor students and check demos.</a:t>
            </a:r>
          </a:p>
          <a:p>
            <a:r>
              <a:rPr lang="en-US" altLang="zh-CN">
                <a:latin typeface="Arial" panose="020B0604020202020204" pitchFamily="34" charset="0"/>
              </a:rPr>
              <a:t>Then, of course, you can get bonus credit as reward.</a:t>
            </a:r>
            <a:endParaRPr lang="zh-CN" altLang="en-US">
              <a:latin typeface="Arial" panose="020B0604020202020204" pitchFamily="34" charset="0"/>
            </a:endParaRPr>
          </a:p>
        </p:txBody>
      </p:sp>
      <p:sp>
        <p:nvSpPr>
          <p:cNvPr id="146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DAED7BC-3F7F-41D6-BEF9-E4B5DD945BE1}" type="slidenum">
              <a:rPr lang="en-US" altLang="zh-CN"/>
              <a:pPr eaLnBrk="1" hangingPunct="1"/>
              <a:t>118</a:t>
            </a:fld>
            <a:endParaRPr lang="en-US" altLang="zh-CN"/>
          </a:p>
        </p:txBody>
      </p:sp>
    </p:spTree>
    <p:extLst>
      <p:ext uri="{BB962C8B-B14F-4D97-AF65-F5344CB8AC3E}">
        <p14:creationId xmlns:p14="http://schemas.microsoft.com/office/powerpoint/2010/main" val="5060654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Together with lecture sessions, we also have tight lab schedules to practice what we learn.</a:t>
            </a:r>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38B243F-B178-4952-8E7F-4D42C740D237}" type="slidenum">
              <a:rPr lang="en-US" altLang="zh-CN"/>
              <a:pPr eaLnBrk="1" hangingPunct="1"/>
              <a:t>119</a:t>
            </a:fld>
            <a:endParaRPr lang="en-US" altLang="zh-CN"/>
          </a:p>
        </p:txBody>
      </p:sp>
    </p:spTree>
    <p:extLst>
      <p:ext uri="{BB962C8B-B14F-4D97-AF65-F5344CB8AC3E}">
        <p14:creationId xmlns:p14="http://schemas.microsoft.com/office/powerpoint/2010/main" val="42131853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why do u care about the research part?</a:t>
            </a:r>
            <a:endParaRPr lang="zh-CN" altLang="en-US">
              <a:latin typeface="Arial" panose="020B0604020202020204" pitchFamily="34" charset="0"/>
            </a:endParaRPr>
          </a:p>
        </p:txBody>
      </p:sp>
      <p:sp>
        <p:nvSpPr>
          <p:cNvPr id="148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7891EF6-CC90-4826-83AF-79376970884F}" type="slidenum">
              <a:rPr lang="en-US" altLang="zh-CN"/>
              <a:pPr eaLnBrk="1" hangingPunct="1"/>
              <a:t>121</a:t>
            </a:fld>
            <a:endParaRPr lang="en-US" altLang="zh-CN"/>
          </a:p>
        </p:txBody>
      </p:sp>
    </p:spTree>
    <p:extLst>
      <p:ext uri="{BB962C8B-B14F-4D97-AF65-F5344CB8AC3E}">
        <p14:creationId xmlns:p14="http://schemas.microsoft.com/office/powerpoint/2010/main" val="20481879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why do u care about the research part?</a:t>
            </a:r>
            <a:endParaRPr lang="zh-CN" altLang="en-US">
              <a:latin typeface="Arial" panose="020B0604020202020204" pitchFamily="34" charset="0"/>
            </a:endParaRPr>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C4119C4-9F4D-45D4-B268-4E7E1069030F}" type="slidenum">
              <a:rPr lang="en-US" altLang="zh-CN"/>
              <a:pPr eaLnBrk="1" hangingPunct="1"/>
              <a:t>122</a:t>
            </a:fld>
            <a:endParaRPr lang="en-US" altLang="zh-CN"/>
          </a:p>
        </p:txBody>
      </p:sp>
    </p:spTree>
    <p:extLst>
      <p:ext uri="{BB962C8B-B14F-4D97-AF65-F5344CB8AC3E}">
        <p14:creationId xmlns:p14="http://schemas.microsoft.com/office/powerpoint/2010/main" val="39374708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D4717C-61E0-4CAF-BCBD-9692FB9C36E7}" type="slidenum">
              <a:rPr lang="en-US" altLang="zh-CN"/>
              <a:pPr eaLnBrk="1" hangingPunct="1"/>
              <a:t>123</a:t>
            </a:fld>
            <a:endParaRPr lang="en-US" altLang="zh-CN"/>
          </a:p>
        </p:txBody>
      </p:sp>
    </p:spTree>
    <p:extLst>
      <p:ext uri="{BB962C8B-B14F-4D97-AF65-F5344CB8AC3E}">
        <p14:creationId xmlns:p14="http://schemas.microsoft.com/office/powerpoint/2010/main" val="25133180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what’s more than that is if you really go deep into the research practice, </a:t>
            </a:r>
            <a:endParaRPr lang="zh-CN" altLang="en-US">
              <a:latin typeface="Arial" panose="020B0604020202020204" pitchFamily="34" charset="0"/>
            </a:endParaRPr>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0783805-E62F-43AF-ABFE-B8AE186EF645}" type="slidenum">
              <a:rPr lang="en-US" altLang="zh-CN"/>
              <a:pPr eaLnBrk="1" hangingPunct="1"/>
              <a:t>128</a:t>
            </a:fld>
            <a:endParaRPr lang="en-US" altLang="zh-CN"/>
          </a:p>
        </p:txBody>
      </p:sp>
    </p:spTree>
    <p:extLst>
      <p:ext uri="{BB962C8B-B14F-4D97-AF65-F5344CB8AC3E}">
        <p14:creationId xmlns:p14="http://schemas.microsoft.com/office/powerpoint/2010/main" val="36349393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You’ll learn to learn things differently</a:t>
            </a:r>
            <a:endParaRPr lang="zh-CN" altLang="en-US">
              <a:latin typeface="Arial" panose="020B0604020202020204" pitchFamily="34" charset="0"/>
            </a:endParaRPr>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2DED83B-ED4A-4D44-B118-4FAABB8F6CAE}" type="slidenum">
              <a:rPr lang="en-US" altLang="zh-CN"/>
              <a:pPr eaLnBrk="1" hangingPunct="1"/>
              <a:t>129</a:t>
            </a:fld>
            <a:endParaRPr lang="en-US" altLang="zh-CN"/>
          </a:p>
        </p:txBody>
      </p:sp>
    </p:spTree>
    <p:extLst>
      <p:ext uri="{BB962C8B-B14F-4D97-AF65-F5344CB8AC3E}">
        <p14:creationId xmlns:p14="http://schemas.microsoft.com/office/powerpoint/2010/main" val="39732044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You’ll start paying attention to not only how something works but also why it works in that way.</a:t>
            </a:r>
          </a:p>
          <a:p>
            <a:r>
              <a:rPr lang="en-US" altLang="zh-CN">
                <a:latin typeface="Arial" panose="020B0604020202020204" pitchFamily="34" charset="0"/>
              </a:rPr>
              <a:t>You may also start wondering why it doesn’t work in some other ways.</a:t>
            </a:r>
            <a:endParaRPr lang="zh-CN" altLang="en-US">
              <a:latin typeface="Arial" panose="020B0604020202020204" pitchFamily="34" charset="0"/>
            </a:endParaRPr>
          </a:p>
        </p:txBody>
      </p:sp>
      <p:sp>
        <p:nvSpPr>
          <p:cNvPr id="152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D4717C-61E0-4CAF-BCBD-9692FB9C36E7}" type="slidenum">
              <a:rPr lang="en-US" altLang="zh-CN"/>
              <a:pPr eaLnBrk="1" hangingPunct="1"/>
              <a:t>130</a:t>
            </a:fld>
            <a:endParaRPr lang="en-US" altLang="zh-CN"/>
          </a:p>
        </p:txBody>
      </p:sp>
    </p:spTree>
    <p:extLst>
      <p:ext uri="{BB962C8B-B14F-4D97-AF65-F5344CB8AC3E}">
        <p14:creationId xmlns:p14="http://schemas.microsoft.com/office/powerpoint/2010/main" val="10792129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Again, I’m recommending the book Operating Systems: three easy pieces;</a:t>
            </a:r>
          </a:p>
          <a:p>
            <a:r>
              <a:rPr lang="en-US" altLang="zh-CN">
                <a:latin typeface="Arial" panose="020B0604020202020204" pitchFamily="34" charset="0"/>
              </a:rPr>
              <a:t>It’ll help to shape your research mind as well as build background knowledge for computer architecture.</a:t>
            </a:r>
            <a:endParaRPr lang="zh-CN" altLang="en-US">
              <a:latin typeface="Arial" panose="020B0604020202020204" pitchFamily="34" charset="0"/>
            </a:endParaRPr>
          </a:p>
        </p:txBody>
      </p:sp>
      <p:sp>
        <p:nvSpPr>
          <p:cNvPr id="153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B11D50-5316-43EB-B60E-9A01DCDC17E3}" type="slidenum">
              <a:rPr lang="en-US" altLang="zh-CN"/>
              <a:pPr eaLnBrk="1" hangingPunct="1"/>
              <a:t>131</a:t>
            </a:fld>
            <a:endParaRPr lang="en-US" altLang="zh-CN"/>
          </a:p>
        </p:txBody>
      </p:sp>
    </p:spTree>
    <p:extLst>
      <p:ext uri="{BB962C8B-B14F-4D97-AF65-F5344CB8AC3E}">
        <p14:creationId xmlns:p14="http://schemas.microsoft.com/office/powerpoint/2010/main" val="370785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54C57AF-FEDF-4DA5-B681-A38AB6D6CDC9}" type="slidenum">
              <a:rPr lang="en-US" altLang="zh-CN"/>
              <a:pPr/>
              <a:t>‹#›</a:t>
            </a:fld>
            <a:endParaRPr lang="en-US" altLang="zh-CN"/>
          </a:p>
        </p:txBody>
      </p:sp>
    </p:spTree>
    <p:extLst>
      <p:ext uri="{BB962C8B-B14F-4D97-AF65-F5344CB8AC3E}">
        <p14:creationId xmlns:p14="http://schemas.microsoft.com/office/powerpoint/2010/main" val="3430950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8CE039A-8847-4A15-84D9-1C4E05B0D9BB}" type="slidenum">
              <a:rPr lang="en-US" altLang="zh-CN"/>
              <a:pPr/>
              <a:t>‹#›</a:t>
            </a:fld>
            <a:endParaRPr lang="en-US" altLang="zh-CN"/>
          </a:p>
        </p:txBody>
      </p:sp>
    </p:spTree>
    <p:extLst>
      <p:ext uri="{BB962C8B-B14F-4D97-AF65-F5344CB8AC3E}">
        <p14:creationId xmlns:p14="http://schemas.microsoft.com/office/powerpoint/2010/main" val="2731510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16C9940-731F-4618-8C8A-E2C83C9C0AD9}" type="slidenum">
              <a:rPr lang="en-US" altLang="zh-CN"/>
              <a:pPr/>
              <a:t>‹#›</a:t>
            </a:fld>
            <a:endParaRPr lang="en-US" altLang="zh-CN"/>
          </a:p>
        </p:txBody>
      </p:sp>
    </p:spTree>
    <p:extLst>
      <p:ext uri="{BB962C8B-B14F-4D97-AF65-F5344CB8AC3E}">
        <p14:creationId xmlns:p14="http://schemas.microsoft.com/office/powerpoint/2010/main" val="2152958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42A5A3C-BD70-42DB-98D5-64A902CA2F41}" type="slidenum">
              <a:rPr lang="en-US" altLang="zh-CN"/>
              <a:pPr/>
              <a:t>‹#›</a:t>
            </a:fld>
            <a:endParaRPr lang="en-US" altLang="zh-CN"/>
          </a:p>
        </p:txBody>
      </p:sp>
    </p:spTree>
    <p:extLst>
      <p:ext uri="{BB962C8B-B14F-4D97-AF65-F5344CB8AC3E}">
        <p14:creationId xmlns:p14="http://schemas.microsoft.com/office/powerpoint/2010/main" val="782624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8750CC6-F5E8-2741-A22B-37A24C80F0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A2F5B59-C6F4-E14E-B6EE-717489CAC41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E6D08D0-A22A-784B-A552-C1B386317865}"/>
              </a:ext>
            </a:extLst>
          </p:cNvPr>
          <p:cNvSpPr>
            <a:spLocks noGrp="1" noChangeArrowheads="1"/>
          </p:cNvSpPr>
          <p:nvPr>
            <p:ph type="sldNum" sz="quarter" idx="12"/>
          </p:nvPr>
        </p:nvSpPr>
        <p:spPr>
          <a:ln/>
        </p:spPr>
        <p:txBody>
          <a:bodyPr/>
          <a:lstStyle>
            <a:lvl1pPr>
              <a:defRPr/>
            </a:lvl1pPr>
          </a:lstStyle>
          <a:p>
            <a:pPr>
              <a:defRPr/>
            </a:pPr>
            <a:fld id="{9EC27AC2-C802-A04C-8BA1-B18936D4A1D8}" type="slidenum">
              <a:rPr lang="en-US" altLang="zh-CN"/>
              <a:pPr>
                <a:defRPr/>
              </a:pPr>
              <a:t>‹#›</a:t>
            </a:fld>
            <a:endParaRPr lang="en-US" altLang="zh-CN"/>
          </a:p>
        </p:txBody>
      </p:sp>
    </p:spTree>
    <p:extLst>
      <p:ext uri="{BB962C8B-B14F-4D97-AF65-F5344CB8AC3E}">
        <p14:creationId xmlns:p14="http://schemas.microsoft.com/office/powerpoint/2010/main" val="1411606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E9F4D4-65C4-8341-9753-4A3D614EA8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4EF374B-0D60-F443-8196-F5DE8C0D7A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99C3F5-B961-3940-9E1C-CCFD86B9645E}"/>
              </a:ext>
            </a:extLst>
          </p:cNvPr>
          <p:cNvSpPr>
            <a:spLocks noGrp="1" noChangeArrowheads="1"/>
          </p:cNvSpPr>
          <p:nvPr>
            <p:ph type="sldNum" sz="quarter" idx="12"/>
          </p:nvPr>
        </p:nvSpPr>
        <p:spPr>
          <a:ln/>
        </p:spPr>
        <p:txBody>
          <a:bodyPr/>
          <a:lstStyle>
            <a:lvl1pPr>
              <a:defRPr/>
            </a:lvl1pPr>
          </a:lstStyle>
          <a:p>
            <a:pPr>
              <a:defRPr/>
            </a:pPr>
            <a:fld id="{452460B5-CEA9-7D4F-B85D-E2B696CAA6E6}" type="slidenum">
              <a:rPr lang="en-US" altLang="zh-CN"/>
              <a:pPr>
                <a:defRPr/>
              </a:pPr>
              <a:t>‹#›</a:t>
            </a:fld>
            <a:endParaRPr lang="en-US" altLang="zh-CN"/>
          </a:p>
        </p:txBody>
      </p:sp>
    </p:spTree>
    <p:extLst>
      <p:ext uri="{BB962C8B-B14F-4D97-AF65-F5344CB8AC3E}">
        <p14:creationId xmlns:p14="http://schemas.microsoft.com/office/powerpoint/2010/main" val="3227831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220D1302-9BB4-434A-BFE7-92FC6E9148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57C953F-473A-5F4E-BB9B-14AF54EBB7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6FF255A-5C34-5C46-B271-C5BE18779F98}"/>
              </a:ext>
            </a:extLst>
          </p:cNvPr>
          <p:cNvSpPr>
            <a:spLocks noGrp="1" noChangeArrowheads="1"/>
          </p:cNvSpPr>
          <p:nvPr>
            <p:ph type="sldNum" sz="quarter" idx="12"/>
          </p:nvPr>
        </p:nvSpPr>
        <p:spPr>
          <a:ln/>
        </p:spPr>
        <p:txBody>
          <a:bodyPr/>
          <a:lstStyle>
            <a:lvl1pPr>
              <a:defRPr/>
            </a:lvl1pPr>
          </a:lstStyle>
          <a:p>
            <a:pPr>
              <a:defRPr/>
            </a:pPr>
            <a:fld id="{DE207C91-69AE-2143-8CB7-F2A4936ECDD0}" type="slidenum">
              <a:rPr lang="en-US" altLang="zh-CN"/>
              <a:pPr>
                <a:defRPr/>
              </a:pPr>
              <a:t>‹#›</a:t>
            </a:fld>
            <a:endParaRPr lang="en-US" altLang="zh-CN"/>
          </a:p>
        </p:txBody>
      </p:sp>
    </p:spTree>
    <p:extLst>
      <p:ext uri="{BB962C8B-B14F-4D97-AF65-F5344CB8AC3E}">
        <p14:creationId xmlns:p14="http://schemas.microsoft.com/office/powerpoint/2010/main" val="117554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201D3BC-EA17-9C42-9714-AC9A409DAE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FD8793F-B33D-8345-95A2-F95E375FED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B1954D1-F2E4-8547-9D70-7E03DF2C35CE}"/>
              </a:ext>
            </a:extLst>
          </p:cNvPr>
          <p:cNvSpPr>
            <a:spLocks noGrp="1" noChangeArrowheads="1"/>
          </p:cNvSpPr>
          <p:nvPr>
            <p:ph type="sldNum" sz="quarter" idx="12"/>
          </p:nvPr>
        </p:nvSpPr>
        <p:spPr>
          <a:ln/>
        </p:spPr>
        <p:txBody>
          <a:bodyPr/>
          <a:lstStyle>
            <a:lvl1pPr>
              <a:defRPr/>
            </a:lvl1pPr>
          </a:lstStyle>
          <a:p>
            <a:pPr>
              <a:defRPr/>
            </a:pPr>
            <a:fld id="{76DBA211-1DC0-E345-9D06-4CCD094A79FF}" type="slidenum">
              <a:rPr lang="en-US" altLang="zh-CN"/>
              <a:pPr>
                <a:defRPr/>
              </a:pPr>
              <a:t>‹#›</a:t>
            </a:fld>
            <a:endParaRPr lang="en-US" altLang="zh-CN"/>
          </a:p>
        </p:txBody>
      </p:sp>
    </p:spTree>
    <p:extLst>
      <p:ext uri="{BB962C8B-B14F-4D97-AF65-F5344CB8AC3E}">
        <p14:creationId xmlns:p14="http://schemas.microsoft.com/office/powerpoint/2010/main" val="1755923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23B4F95-ECF7-5048-9C87-F87FF05DC4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FDD6ACC-C3B1-E64A-A604-4CD2C08B76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59CA666-B77D-AD4C-98C5-E0FF66AC589B}"/>
              </a:ext>
            </a:extLst>
          </p:cNvPr>
          <p:cNvSpPr>
            <a:spLocks noGrp="1" noChangeArrowheads="1"/>
          </p:cNvSpPr>
          <p:nvPr>
            <p:ph type="sldNum" sz="quarter" idx="12"/>
          </p:nvPr>
        </p:nvSpPr>
        <p:spPr>
          <a:ln/>
        </p:spPr>
        <p:txBody>
          <a:bodyPr/>
          <a:lstStyle>
            <a:lvl1pPr>
              <a:defRPr/>
            </a:lvl1pPr>
          </a:lstStyle>
          <a:p>
            <a:pPr>
              <a:defRPr/>
            </a:pPr>
            <a:fld id="{CC340818-7CCE-9D41-AA9F-32F30ED05D4A}" type="slidenum">
              <a:rPr lang="en-US" altLang="zh-CN"/>
              <a:pPr>
                <a:defRPr/>
              </a:pPr>
              <a:t>‹#›</a:t>
            </a:fld>
            <a:endParaRPr lang="en-US" altLang="zh-CN"/>
          </a:p>
        </p:txBody>
      </p:sp>
    </p:spTree>
    <p:extLst>
      <p:ext uri="{BB962C8B-B14F-4D97-AF65-F5344CB8AC3E}">
        <p14:creationId xmlns:p14="http://schemas.microsoft.com/office/powerpoint/2010/main" val="2674059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F0093BA-AE40-064D-9B7C-28DB41C5111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335FD97-315B-B643-8A4B-70DF2B154F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8C5413C-E9FC-CE49-8043-9284E1A96D4A}"/>
              </a:ext>
            </a:extLst>
          </p:cNvPr>
          <p:cNvSpPr>
            <a:spLocks noGrp="1" noChangeArrowheads="1"/>
          </p:cNvSpPr>
          <p:nvPr>
            <p:ph type="sldNum" sz="quarter" idx="12"/>
          </p:nvPr>
        </p:nvSpPr>
        <p:spPr>
          <a:ln/>
        </p:spPr>
        <p:txBody>
          <a:bodyPr/>
          <a:lstStyle>
            <a:lvl1pPr>
              <a:defRPr/>
            </a:lvl1pPr>
          </a:lstStyle>
          <a:p>
            <a:pPr>
              <a:defRPr/>
            </a:pPr>
            <a:fld id="{30C9C77C-7F18-9B4D-82ED-443DBC77BD42}" type="slidenum">
              <a:rPr lang="en-US" altLang="zh-CN"/>
              <a:pPr>
                <a:defRPr/>
              </a:pPr>
              <a:t>‹#›</a:t>
            </a:fld>
            <a:endParaRPr lang="en-US" altLang="zh-CN"/>
          </a:p>
        </p:txBody>
      </p:sp>
    </p:spTree>
    <p:extLst>
      <p:ext uri="{BB962C8B-B14F-4D97-AF65-F5344CB8AC3E}">
        <p14:creationId xmlns:p14="http://schemas.microsoft.com/office/powerpoint/2010/main" val="2445752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B677916-925C-384A-9BC1-BBC8E13936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6C77833-0054-3642-95ED-360F60452E9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974DF9B-6285-0E46-9F95-EE063F408067}"/>
              </a:ext>
            </a:extLst>
          </p:cNvPr>
          <p:cNvSpPr>
            <a:spLocks noGrp="1" noChangeArrowheads="1"/>
          </p:cNvSpPr>
          <p:nvPr>
            <p:ph type="sldNum" sz="quarter" idx="12"/>
          </p:nvPr>
        </p:nvSpPr>
        <p:spPr>
          <a:ln/>
        </p:spPr>
        <p:txBody>
          <a:bodyPr/>
          <a:lstStyle>
            <a:lvl1pPr>
              <a:defRPr/>
            </a:lvl1pPr>
          </a:lstStyle>
          <a:p>
            <a:pPr>
              <a:defRPr/>
            </a:pPr>
            <a:fld id="{9770F759-7C8D-804C-80AE-677FFD82CC3A}" type="slidenum">
              <a:rPr lang="en-US" altLang="zh-CN"/>
              <a:pPr>
                <a:defRPr/>
              </a:pPr>
              <a:t>‹#›</a:t>
            </a:fld>
            <a:endParaRPr lang="en-US" altLang="zh-CN"/>
          </a:p>
        </p:txBody>
      </p:sp>
    </p:spTree>
    <p:extLst>
      <p:ext uri="{BB962C8B-B14F-4D97-AF65-F5344CB8AC3E}">
        <p14:creationId xmlns:p14="http://schemas.microsoft.com/office/powerpoint/2010/main" val="1550298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5E3B605-3944-4CC3-8649-AC2E73FF1735}" type="slidenum">
              <a:rPr lang="en-US" altLang="zh-CN"/>
              <a:pPr/>
              <a:t>‹#›</a:t>
            </a:fld>
            <a:endParaRPr lang="en-US" altLang="zh-CN"/>
          </a:p>
        </p:txBody>
      </p:sp>
    </p:spTree>
    <p:extLst>
      <p:ext uri="{BB962C8B-B14F-4D97-AF65-F5344CB8AC3E}">
        <p14:creationId xmlns:p14="http://schemas.microsoft.com/office/powerpoint/2010/main" val="1451412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2001D6A-E193-704D-85D7-EB6E577C20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8036118-F6C4-384B-A052-3763380230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A90C923-D0C8-C743-87EF-010B69D5D55B}"/>
              </a:ext>
            </a:extLst>
          </p:cNvPr>
          <p:cNvSpPr>
            <a:spLocks noGrp="1" noChangeArrowheads="1"/>
          </p:cNvSpPr>
          <p:nvPr>
            <p:ph type="sldNum" sz="quarter" idx="12"/>
          </p:nvPr>
        </p:nvSpPr>
        <p:spPr>
          <a:ln/>
        </p:spPr>
        <p:txBody>
          <a:bodyPr/>
          <a:lstStyle>
            <a:lvl1pPr>
              <a:defRPr/>
            </a:lvl1pPr>
          </a:lstStyle>
          <a:p>
            <a:pPr>
              <a:defRPr/>
            </a:pPr>
            <a:fld id="{34F15EDA-1C81-4A41-A447-6E5308978FCA}" type="slidenum">
              <a:rPr lang="en-US" altLang="zh-CN"/>
              <a:pPr>
                <a:defRPr/>
              </a:pPr>
              <a:t>‹#›</a:t>
            </a:fld>
            <a:endParaRPr lang="en-US" altLang="zh-CN"/>
          </a:p>
        </p:txBody>
      </p:sp>
    </p:spTree>
    <p:extLst>
      <p:ext uri="{BB962C8B-B14F-4D97-AF65-F5344CB8AC3E}">
        <p14:creationId xmlns:p14="http://schemas.microsoft.com/office/powerpoint/2010/main" val="2677441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3FFB6B8-ECD3-9B42-BE43-9AD40910EB4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4B436D2-D3BF-3D41-9BC3-9AB6641CFFA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166130F-B534-414E-B203-7809D9D98B60}"/>
              </a:ext>
            </a:extLst>
          </p:cNvPr>
          <p:cNvSpPr>
            <a:spLocks noGrp="1" noChangeArrowheads="1"/>
          </p:cNvSpPr>
          <p:nvPr>
            <p:ph type="sldNum" sz="quarter" idx="12"/>
          </p:nvPr>
        </p:nvSpPr>
        <p:spPr>
          <a:ln/>
        </p:spPr>
        <p:txBody>
          <a:bodyPr/>
          <a:lstStyle>
            <a:lvl1pPr>
              <a:defRPr/>
            </a:lvl1pPr>
          </a:lstStyle>
          <a:p>
            <a:pPr>
              <a:defRPr/>
            </a:pPr>
            <a:fld id="{741F6695-9A91-9246-A533-1AF4C2481CA2}" type="slidenum">
              <a:rPr lang="en-US" altLang="zh-CN"/>
              <a:pPr>
                <a:defRPr/>
              </a:pPr>
              <a:t>‹#›</a:t>
            </a:fld>
            <a:endParaRPr lang="en-US" altLang="zh-CN"/>
          </a:p>
        </p:txBody>
      </p:sp>
    </p:spTree>
    <p:extLst>
      <p:ext uri="{BB962C8B-B14F-4D97-AF65-F5344CB8AC3E}">
        <p14:creationId xmlns:p14="http://schemas.microsoft.com/office/powerpoint/2010/main" val="32166349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724DB3-65C9-1A45-97C1-B50B6DC24F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DA2C0A1-BD13-3F4C-ABD9-9BC986B505D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98C5319-772A-5146-BF2D-EC4710EA96DB}"/>
              </a:ext>
            </a:extLst>
          </p:cNvPr>
          <p:cNvSpPr>
            <a:spLocks noGrp="1" noChangeArrowheads="1"/>
          </p:cNvSpPr>
          <p:nvPr>
            <p:ph type="sldNum" sz="quarter" idx="12"/>
          </p:nvPr>
        </p:nvSpPr>
        <p:spPr>
          <a:ln/>
        </p:spPr>
        <p:txBody>
          <a:bodyPr/>
          <a:lstStyle>
            <a:lvl1pPr>
              <a:defRPr/>
            </a:lvl1pPr>
          </a:lstStyle>
          <a:p>
            <a:pPr>
              <a:defRPr/>
            </a:pPr>
            <a:fld id="{1E3BC5DD-42F2-0543-8774-E541DBC18215}" type="slidenum">
              <a:rPr lang="en-US" altLang="zh-CN"/>
              <a:pPr>
                <a:defRPr/>
              </a:pPr>
              <a:t>‹#›</a:t>
            </a:fld>
            <a:endParaRPr lang="en-US" altLang="zh-CN"/>
          </a:p>
        </p:txBody>
      </p:sp>
    </p:spTree>
    <p:extLst>
      <p:ext uri="{BB962C8B-B14F-4D97-AF65-F5344CB8AC3E}">
        <p14:creationId xmlns:p14="http://schemas.microsoft.com/office/powerpoint/2010/main" val="4092443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8F9D060-70B4-0047-8326-950F12D006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55E4198-E09B-9047-97DC-A7CCAD7230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6162D75-0CB3-904F-9D22-DEE2A3CA760D}"/>
              </a:ext>
            </a:extLst>
          </p:cNvPr>
          <p:cNvSpPr>
            <a:spLocks noGrp="1" noChangeArrowheads="1"/>
          </p:cNvSpPr>
          <p:nvPr>
            <p:ph type="sldNum" sz="quarter" idx="12"/>
          </p:nvPr>
        </p:nvSpPr>
        <p:spPr>
          <a:ln/>
        </p:spPr>
        <p:txBody>
          <a:bodyPr/>
          <a:lstStyle>
            <a:lvl1pPr>
              <a:defRPr/>
            </a:lvl1pPr>
          </a:lstStyle>
          <a:p>
            <a:pPr>
              <a:defRPr/>
            </a:pPr>
            <a:fld id="{F86A171A-DEC0-D74C-A40F-C5D3AC07297B}" type="slidenum">
              <a:rPr lang="en-US" altLang="zh-CN"/>
              <a:pPr>
                <a:defRPr/>
              </a:pPr>
              <a:t>‹#›</a:t>
            </a:fld>
            <a:endParaRPr lang="en-US" altLang="zh-CN"/>
          </a:p>
        </p:txBody>
      </p:sp>
    </p:spTree>
    <p:extLst>
      <p:ext uri="{BB962C8B-B14F-4D97-AF65-F5344CB8AC3E}">
        <p14:creationId xmlns:p14="http://schemas.microsoft.com/office/powerpoint/2010/main" val="3161132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3177002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4401818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28988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3727215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2313803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3258551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14D31EC-53C8-44FC-8896-F76AB054A975}" type="slidenum">
              <a:rPr lang="en-US" altLang="zh-CN"/>
              <a:pPr/>
              <a:t>‹#›</a:t>
            </a:fld>
            <a:endParaRPr lang="en-US" altLang="zh-CN"/>
          </a:p>
        </p:txBody>
      </p:sp>
    </p:spTree>
    <p:extLst>
      <p:ext uri="{BB962C8B-B14F-4D97-AF65-F5344CB8AC3E}">
        <p14:creationId xmlns:p14="http://schemas.microsoft.com/office/powerpoint/2010/main" val="864428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750020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3123015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15056584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20663092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1005975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95814EE-1277-194B-B563-46EBDCA7C0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92DC0EB-29BE-DF47-9D64-53A72BE4F0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43ACBA-97B4-BB4D-A826-C8D56EBC7DBF}"/>
              </a:ext>
            </a:extLst>
          </p:cNvPr>
          <p:cNvSpPr>
            <a:spLocks noGrp="1" noChangeArrowheads="1"/>
          </p:cNvSpPr>
          <p:nvPr>
            <p:ph type="sldNum" sz="quarter" idx="12"/>
          </p:nvPr>
        </p:nvSpPr>
        <p:spPr>
          <a:ln/>
        </p:spPr>
        <p:txBody>
          <a:bodyPr/>
          <a:lstStyle>
            <a:lvl1pPr>
              <a:defRPr/>
            </a:lvl1pPr>
          </a:lstStyle>
          <a:p>
            <a:pPr>
              <a:defRPr/>
            </a:pPr>
            <a:fld id="{C1C4D265-3A47-744E-BA36-5116B595C626}" type="slidenum">
              <a:rPr lang="en-US" altLang="zh-CN"/>
              <a:pPr>
                <a:defRPr/>
              </a:pPr>
              <a:t>‹#›</a:t>
            </a:fld>
            <a:endParaRPr lang="en-US" altLang="zh-CN"/>
          </a:p>
        </p:txBody>
      </p:sp>
    </p:spTree>
    <p:extLst>
      <p:ext uri="{BB962C8B-B14F-4D97-AF65-F5344CB8AC3E}">
        <p14:creationId xmlns:p14="http://schemas.microsoft.com/office/powerpoint/2010/main" val="2959599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C0C5D73-9E1A-7A4E-8134-4E54CCC54F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79DCD5-B0FA-C043-84EE-4F4E8EFB07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997126-0208-5D48-A80F-0B26C7B3A81E}"/>
              </a:ext>
            </a:extLst>
          </p:cNvPr>
          <p:cNvSpPr>
            <a:spLocks noGrp="1" noChangeArrowheads="1"/>
          </p:cNvSpPr>
          <p:nvPr>
            <p:ph type="sldNum" sz="quarter" idx="12"/>
          </p:nvPr>
        </p:nvSpPr>
        <p:spPr>
          <a:ln/>
        </p:spPr>
        <p:txBody>
          <a:bodyPr/>
          <a:lstStyle>
            <a:lvl1pPr>
              <a:defRPr/>
            </a:lvl1pPr>
          </a:lstStyle>
          <a:p>
            <a:pPr>
              <a:defRPr/>
            </a:pPr>
            <a:fld id="{2AEF5AE5-934E-F14C-B6FD-DDF2558DA4BA}" type="slidenum">
              <a:rPr lang="en-US" altLang="zh-CN"/>
              <a:pPr>
                <a:defRPr/>
              </a:pPr>
              <a:t>‹#›</a:t>
            </a:fld>
            <a:endParaRPr lang="en-US" altLang="zh-CN"/>
          </a:p>
        </p:txBody>
      </p:sp>
    </p:spTree>
    <p:extLst>
      <p:ext uri="{BB962C8B-B14F-4D97-AF65-F5344CB8AC3E}">
        <p14:creationId xmlns:p14="http://schemas.microsoft.com/office/powerpoint/2010/main" val="2633683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DA0A695-6469-E942-A1E4-42B3B299BD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67201C-5A59-AB45-A561-6F08A9561A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F29A864-1C3A-E145-995C-7F8EE6A1E9E2}"/>
              </a:ext>
            </a:extLst>
          </p:cNvPr>
          <p:cNvSpPr>
            <a:spLocks noGrp="1" noChangeArrowheads="1"/>
          </p:cNvSpPr>
          <p:nvPr>
            <p:ph type="sldNum" sz="quarter" idx="12"/>
          </p:nvPr>
        </p:nvSpPr>
        <p:spPr>
          <a:ln/>
        </p:spPr>
        <p:txBody>
          <a:bodyPr/>
          <a:lstStyle>
            <a:lvl1pPr>
              <a:defRPr/>
            </a:lvl1pPr>
          </a:lstStyle>
          <a:p>
            <a:pPr>
              <a:defRPr/>
            </a:pPr>
            <a:fld id="{3CE249AE-DE23-2943-8894-73D9632BFC35}" type="slidenum">
              <a:rPr lang="en-US" altLang="zh-CN"/>
              <a:pPr>
                <a:defRPr/>
              </a:pPr>
              <a:t>‹#›</a:t>
            </a:fld>
            <a:endParaRPr lang="en-US" altLang="zh-CN"/>
          </a:p>
        </p:txBody>
      </p:sp>
    </p:spTree>
    <p:extLst>
      <p:ext uri="{BB962C8B-B14F-4D97-AF65-F5344CB8AC3E}">
        <p14:creationId xmlns:p14="http://schemas.microsoft.com/office/powerpoint/2010/main" val="5838565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ECBDB59-430F-A44B-B41C-989BA9E046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50489E9-2889-B14F-A88D-A66CF7F1AF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649913-EF25-EA4F-BE91-26F36F5B0F05}"/>
              </a:ext>
            </a:extLst>
          </p:cNvPr>
          <p:cNvSpPr>
            <a:spLocks noGrp="1" noChangeArrowheads="1"/>
          </p:cNvSpPr>
          <p:nvPr>
            <p:ph type="sldNum" sz="quarter" idx="12"/>
          </p:nvPr>
        </p:nvSpPr>
        <p:spPr>
          <a:ln/>
        </p:spPr>
        <p:txBody>
          <a:bodyPr/>
          <a:lstStyle>
            <a:lvl1pPr>
              <a:defRPr/>
            </a:lvl1pPr>
          </a:lstStyle>
          <a:p>
            <a:pPr>
              <a:defRPr/>
            </a:pPr>
            <a:fld id="{1D65D27C-B5B6-A04C-9EA9-F63A13F26A07}" type="slidenum">
              <a:rPr lang="en-US" altLang="zh-CN"/>
              <a:pPr>
                <a:defRPr/>
              </a:pPr>
              <a:t>‹#›</a:t>
            </a:fld>
            <a:endParaRPr lang="en-US" altLang="zh-CN"/>
          </a:p>
        </p:txBody>
      </p:sp>
    </p:spTree>
    <p:extLst>
      <p:ext uri="{BB962C8B-B14F-4D97-AF65-F5344CB8AC3E}">
        <p14:creationId xmlns:p14="http://schemas.microsoft.com/office/powerpoint/2010/main" val="16901318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E2DAD9C-CAB4-7B42-87DD-20AD0BAD7B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01B972F-4DC5-E74C-A41A-0E51B4F453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25C2FF8-BE8B-9D45-BD22-66D8B469B932}"/>
              </a:ext>
            </a:extLst>
          </p:cNvPr>
          <p:cNvSpPr>
            <a:spLocks noGrp="1" noChangeArrowheads="1"/>
          </p:cNvSpPr>
          <p:nvPr>
            <p:ph type="sldNum" sz="quarter" idx="12"/>
          </p:nvPr>
        </p:nvSpPr>
        <p:spPr>
          <a:ln/>
        </p:spPr>
        <p:txBody>
          <a:bodyPr/>
          <a:lstStyle>
            <a:lvl1pPr>
              <a:defRPr/>
            </a:lvl1pPr>
          </a:lstStyle>
          <a:p>
            <a:pPr>
              <a:defRPr/>
            </a:pPr>
            <a:fld id="{BD643AA8-5EA0-8F41-B909-71BAB88EE4F8}" type="slidenum">
              <a:rPr lang="en-US" altLang="zh-CN"/>
              <a:pPr>
                <a:defRPr/>
              </a:pPr>
              <a:t>‹#›</a:t>
            </a:fld>
            <a:endParaRPr lang="en-US" altLang="zh-CN"/>
          </a:p>
        </p:txBody>
      </p:sp>
    </p:spTree>
    <p:extLst>
      <p:ext uri="{BB962C8B-B14F-4D97-AF65-F5344CB8AC3E}">
        <p14:creationId xmlns:p14="http://schemas.microsoft.com/office/powerpoint/2010/main" val="3083191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030D37-5BC9-4BA5-BC81-0D1DCE29935B}" type="slidenum">
              <a:rPr lang="en-US" altLang="zh-CN"/>
              <a:pPr/>
              <a:t>‹#›</a:t>
            </a:fld>
            <a:endParaRPr lang="en-US" altLang="zh-CN"/>
          </a:p>
        </p:txBody>
      </p:sp>
    </p:spTree>
    <p:extLst>
      <p:ext uri="{BB962C8B-B14F-4D97-AF65-F5344CB8AC3E}">
        <p14:creationId xmlns:p14="http://schemas.microsoft.com/office/powerpoint/2010/main" val="3674289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EDA5F0F-1D0D-A048-81B0-1F109918B7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9F3A829-4208-A44B-A17F-3ABD1A8837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8B6B0A4-9BBF-224E-8106-BDAF7F5FB655}"/>
              </a:ext>
            </a:extLst>
          </p:cNvPr>
          <p:cNvSpPr>
            <a:spLocks noGrp="1" noChangeArrowheads="1"/>
          </p:cNvSpPr>
          <p:nvPr>
            <p:ph type="sldNum" sz="quarter" idx="12"/>
          </p:nvPr>
        </p:nvSpPr>
        <p:spPr>
          <a:ln/>
        </p:spPr>
        <p:txBody>
          <a:bodyPr/>
          <a:lstStyle>
            <a:lvl1pPr>
              <a:defRPr/>
            </a:lvl1pPr>
          </a:lstStyle>
          <a:p>
            <a:pPr>
              <a:defRPr/>
            </a:pPr>
            <a:fld id="{C8E5BCBA-6F85-2C4D-9CF0-4ED2B7553327}" type="slidenum">
              <a:rPr lang="en-US" altLang="zh-CN"/>
              <a:pPr>
                <a:defRPr/>
              </a:pPr>
              <a:t>‹#›</a:t>
            </a:fld>
            <a:endParaRPr lang="en-US" altLang="zh-CN"/>
          </a:p>
        </p:txBody>
      </p:sp>
    </p:spTree>
    <p:extLst>
      <p:ext uri="{BB962C8B-B14F-4D97-AF65-F5344CB8AC3E}">
        <p14:creationId xmlns:p14="http://schemas.microsoft.com/office/powerpoint/2010/main" val="719850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D7072A5-88AA-1042-A37E-328AC045F4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F602801-41F2-7544-ABB1-5F15D0D22A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09E0957-18B9-3146-9655-716F1A0498E0}"/>
              </a:ext>
            </a:extLst>
          </p:cNvPr>
          <p:cNvSpPr>
            <a:spLocks noGrp="1" noChangeArrowheads="1"/>
          </p:cNvSpPr>
          <p:nvPr>
            <p:ph type="sldNum" sz="quarter" idx="12"/>
          </p:nvPr>
        </p:nvSpPr>
        <p:spPr>
          <a:ln/>
        </p:spPr>
        <p:txBody>
          <a:bodyPr/>
          <a:lstStyle>
            <a:lvl1pPr>
              <a:defRPr/>
            </a:lvl1pPr>
          </a:lstStyle>
          <a:p>
            <a:pPr>
              <a:defRPr/>
            </a:pPr>
            <a:fld id="{C2784C91-0D89-C046-A53C-F7088A4AB1C4}" type="slidenum">
              <a:rPr lang="en-US" altLang="zh-CN"/>
              <a:pPr>
                <a:defRPr/>
              </a:pPr>
              <a:t>‹#›</a:t>
            </a:fld>
            <a:endParaRPr lang="en-US" altLang="zh-CN"/>
          </a:p>
        </p:txBody>
      </p:sp>
    </p:spTree>
    <p:extLst>
      <p:ext uri="{BB962C8B-B14F-4D97-AF65-F5344CB8AC3E}">
        <p14:creationId xmlns:p14="http://schemas.microsoft.com/office/powerpoint/2010/main" val="37212530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3F619F8-3A78-0B4A-B3AA-9A8908E24B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91877E-BF67-2241-8B59-D9C97D9D315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6BD2D49-39C1-7E48-B640-F2A76170FDC8}"/>
              </a:ext>
            </a:extLst>
          </p:cNvPr>
          <p:cNvSpPr>
            <a:spLocks noGrp="1" noChangeArrowheads="1"/>
          </p:cNvSpPr>
          <p:nvPr>
            <p:ph type="sldNum" sz="quarter" idx="12"/>
          </p:nvPr>
        </p:nvSpPr>
        <p:spPr>
          <a:ln/>
        </p:spPr>
        <p:txBody>
          <a:bodyPr/>
          <a:lstStyle>
            <a:lvl1pPr>
              <a:defRPr/>
            </a:lvl1pPr>
          </a:lstStyle>
          <a:p>
            <a:pPr>
              <a:defRPr/>
            </a:pPr>
            <a:fld id="{9063FE18-CAD5-4A4C-BA91-61C87C94DC29}" type="slidenum">
              <a:rPr lang="en-US" altLang="zh-CN"/>
              <a:pPr>
                <a:defRPr/>
              </a:pPr>
              <a:t>‹#›</a:t>
            </a:fld>
            <a:endParaRPr lang="en-US" altLang="zh-CN"/>
          </a:p>
        </p:txBody>
      </p:sp>
    </p:spTree>
    <p:extLst>
      <p:ext uri="{BB962C8B-B14F-4D97-AF65-F5344CB8AC3E}">
        <p14:creationId xmlns:p14="http://schemas.microsoft.com/office/powerpoint/2010/main" val="17903096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F5E450C-37CF-0544-9DBC-19CBEEABB7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6BE873-13BE-6B45-BAA0-FA55B3979E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FB9CF3-1646-5441-A709-5F7E17574D4B}"/>
              </a:ext>
            </a:extLst>
          </p:cNvPr>
          <p:cNvSpPr>
            <a:spLocks noGrp="1" noChangeArrowheads="1"/>
          </p:cNvSpPr>
          <p:nvPr>
            <p:ph type="sldNum" sz="quarter" idx="12"/>
          </p:nvPr>
        </p:nvSpPr>
        <p:spPr>
          <a:ln/>
        </p:spPr>
        <p:txBody>
          <a:bodyPr/>
          <a:lstStyle>
            <a:lvl1pPr>
              <a:defRPr/>
            </a:lvl1pPr>
          </a:lstStyle>
          <a:p>
            <a:pPr>
              <a:defRPr/>
            </a:pPr>
            <a:fld id="{70F48293-B276-0542-B149-E340F09DD7C0}" type="slidenum">
              <a:rPr lang="en-US" altLang="zh-CN"/>
              <a:pPr>
                <a:defRPr/>
              </a:pPr>
              <a:t>‹#›</a:t>
            </a:fld>
            <a:endParaRPr lang="en-US" altLang="zh-CN"/>
          </a:p>
        </p:txBody>
      </p:sp>
    </p:spTree>
    <p:extLst>
      <p:ext uri="{BB962C8B-B14F-4D97-AF65-F5344CB8AC3E}">
        <p14:creationId xmlns:p14="http://schemas.microsoft.com/office/powerpoint/2010/main" val="2026769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0B2CC27-AD9A-D644-A66A-C0545AC29F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200DD1-76E5-6944-AAF2-5895A78FBB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800DC-E287-8841-A806-61DD4A1B5266}"/>
              </a:ext>
            </a:extLst>
          </p:cNvPr>
          <p:cNvSpPr>
            <a:spLocks noGrp="1" noChangeArrowheads="1"/>
          </p:cNvSpPr>
          <p:nvPr>
            <p:ph type="sldNum" sz="quarter" idx="12"/>
          </p:nvPr>
        </p:nvSpPr>
        <p:spPr>
          <a:ln/>
        </p:spPr>
        <p:txBody>
          <a:bodyPr/>
          <a:lstStyle>
            <a:lvl1pPr>
              <a:defRPr/>
            </a:lvl1pPr>
          </a:lstStyle>
          <a:p>
            <a:pPr>
              <a:defRPr/>
            </a:pPr>
            <a:fld id="{1ECE3FD6-B36C-D147-A679-5AE05B6C79C8}" type="slidenum">
              <a:rPr lang="en-US" altLang="zh-CN"/>
              <a:pPr>
                <a:defRPr/>
              </a:pPr>
              <a:t>‹#›</a:t>
            </a:fld>
            <a:endParaRPr lang="en-US" altLang="zh-CN"/>
          </a:p>
        </p:txBody>
      </p:sp>
    </p:spTree>
    <p:extLst>
      <p:ext uri="{BB962C8B-B14F-4D97-AF65-F5344CB8AC3E}">
        <p14:creationId xmlns:p14="http://schemas.microsoft.com/office/powerpoint/2010/main" val="529588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DD1DF96-C348-724F-A0CA-62A465E5A6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47A427-C0A0-0843-9AF2-DAE56E5648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305D168-E114-A241-91EF-C3CD563A0428}"/>
              </a:ext>
            </a:extLst>
          </p:cNvPr>
          <p:cNvSpPr>
            <a:spLocks noGrp="1" noChangeArrowheads="1"/>
          </p:cNvSpPr>
          <p:nvPr>
            <p:ph type="sldNum" sz="quarter" idx="12"/>
          </p:nvPr>
        </p:nvSpPr>
        <p:spPr>
          <a:ln/>
        </p:spPr>
        <p:txBody>
          <a:bodyPr/>
          <a:lstStyle>
            <a:lvl1pPr>
              <a:defRPr/>
            </a:lvl1pPr>
          </a:lstStyle>
          <a:p>
            <a:pPr>
              <a:defRPr/>
            </a:pPr>
            <a:fld id="{FDEE0CC2-2982-2946-AEB9-0BE365BED796}" type="slidenum">
              <a:rPr lang="en-US" altLang="zh-CN"/>
              <a:pPr>
                <a:defRPr/>
              </a:pPr>
              <a:t>‹#›</a:t>
            </a:fld>
            <a:endParaRPr lang="en-US" altLang="zh-CN"/>
          </a:p>
        </p:txBody>
      </p:sp>
    </p:spTree>
    <p:extLst>
      <p:ext uri="{BB962C8B-B14F-4D97-AF65-F5344CB8AC3E}">
        <p14:creationId xmlns:p14="http://schemas.microsoft.com/office/powerpoint/2010/main" val="41626049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14885798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41896223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21686505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77495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125C0112-C550-4904-991F-8438CCC98CBF}" type="slidenum">
              <a:rPr lang="en-US" altLang="zh-CN"/>
              <a:pPr/>
              <a:t>‹#›</a:t>
            </a:fld>
            <a:endParaRPr lang="en-US" altLang="zh-CN"/>
          </a:p>
        </p:txBody>
      </p:sp>
    </p:spTree>
    <p:extLst>
      <p:ext uri="{BB962C8B-B14F-4D97-AF65-F5344CB8AC3E}">
        <p14:creationId xmlns:p14="http://schemas.microsoft.com/office/powerpoint/2010/main" val="8672204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34454300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14258567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2966576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38298263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8065571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1122879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834723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6366F1AF-5C19-43B9-84DE-EE2B60917FA4}" type="slidenum">
              <a:rPr lang="en-US" altLang="zh-CN"/>
              <a:pPr/>
              <a:t>‹#›</a:t>
            </a:fld>
            <a:endParaRPr lang="en-US" altLang="zh-CN"/>
          </a:p>
        </p:txBody>
      </p:sp>
    </p:spTree>
    <p:extLst>
      <p:ext uri="{BB962C8B-B14F-4D97-AF65-F5344CB8AC3E}">
        <p14:creationId xmlns:p14="http://schemas.microsoft.com/office/powerpoint/2010/main" val="3134569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0C1F828F-3A1F-4232-9A43-80EB51A0510E}" type="slidenum">
              <a:rPr lang="en-US" altLang="zh-CN"/>
              <a:pPr/>
              <a:t>‹#›</a:t>
            </a:fld>
            <a:endParaRPr lang="en-US" altLang="zh-CN"/>
          </a:p>
        </p:txBody>
      </p:sp>
    </p:spTree>
    <p:extLst>
      <p:ext uri="{BB962C8B-B14F-4D97-AF65-F5344CB8AC3E}">
        <p14:creationId xmlns:p14="http://schemas.microsoft.com/office/powerpoint/2010/main" val="2464676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E0F9B9E-17D4-4642-A8A3-ACAB25BFE24B}" type="slidenum">
              <a:rPr lang="en-US" altLang="zh-CN"/>
              <a:pPr/>
              <a:t>‹#›</a:t>
            </a:fld>
            <a:endParaRPr lang="en-US" altLang="zh-CN"/>
          </a:p>
        </p:txBody>
      </p:sp>
    </p:spTree>
    <p:extLst>
      <p:ext uri="{BB962C8B-B14F-4D97-AF65-F5344CB8AC3E}">
        <p14:creationId xmlns:p14="http://schemas.microsoft.com/office/powerpoint/2010/main" val="4239987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BE27C31C-26E5-4AF7-BCAE-555D38501CA1}" type="slidenum">
              <a:rPr lang="en-US" altLang="zh-CN"/>
              <a:pPr/>
              <a:t>‹#›</a:t>
            </a:fld>
            <a:endParaRPr lang="en-US" altLang="zh-CN"/>
          </a:p>
        </p:txBody>
      </p:sp>
    </p:spTree>
    <p:extLst>
      <p:ext uri="{BB962C8B-B14F-4D97-AF65-F5344CB8AC3E}">
        <p14:creationId xmlns:p14="http://schemas.microsoft.com/office/powerpoint/2010/main" val="133903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96AAB7D4-DE56-4FA6-B88E-6A52C4124AD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13B5C71-C073-B740-B40C-377149F697CB}"/>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CEF1A06-62E0-7A45-A3E9-12D2472A16CF}"/>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FCE3CED8-681D-7349-A63D-2DF8FB975C6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84B3D232-87CC-F442-A1E5-95B8BF004FE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D07392E7-0AA5-4D43-83C5-6A7A34286CBE}"/>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3FC78EC1-44EA-0F46-AD4D-2C816192BB9E}" type="slidenum">
              <a:rPr lang="en-US" altLang="zh-CN"/>
              <a:pPr>
                <a:defRPr/>
              </a:pPr>
              <a:t>‹#›</a:t>
            </a:fld>
            <a:endParaRPr lang="en-US" altLang="zh-CN"/>
          </a:p>
        </p:txBody>
      </p:sp>
    </p:spTree>
    <p:extLst>
      <p:ext uri="{BB962C8B-B14F-4D97-AF65-F5344CB8AC3E}">
        <p14:creationId xmlns:p14="http://schemas.microsoft.com/office/powerpoint/2010/main" val="33833441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31709034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4BE11FA-D48A-BE4C-AD84-49D8B3F4AE7F}"/>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021ABD2-2231-BC40-A416-F2DE67C340D0}"/>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63CE08E-28B3-FC4D-84C7-5007094F220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0637C17F-641D-4641-975E-E6AE5E46BD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5974A53A-A5A7-6B4F-8114-B7842168E72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65C37938-CC9E-0E42-8982-B2613A78685F}" type="slidenum">
              <a:rPr lang="en-US" altLang="zh-CN"/>
              <a:pPr>
                <a:defRPr/>
              </a:pPr>
              <a:t>‹#›</a:t>
            </a:fld>
            <a:endParaRPr lang="en-US" altLang="zh-CN"/>
          </a:p>
        </p:txBody>
      </p:sp>
    </p:spTree>
    <p:extLst>
      <p:ext uri="{BB962C8B-B14F-4D97-AF65-F5344CB8AC3E}">
        <p14:creationId xmlns:p14="http://schemas.microsoft.com/office/powerpoint/2010/main" val="103808382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extLst>
      <p:ext uri="{BB962C8B-B14F-4D97-AF65-F5344CB8AC3E}">
        <p14:creationId xmlns:p14="http://schemas.microsoft.com/office/powerpoint/2010/main" val="263956023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mailto:adadseta@sfu.ca"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list.zju.edu.cn/kaibu/comparch2020/research.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miaochenlu.github.io/miaochenlu.github.io/about.html" TargetMode="External"/><Relationship Id="rId3" Type="http://schemas.openxmlformats.org/officeDocument/2006/relationships/hyperlink" Target="https://cn.linkedin.com/in/koko-li" TargetMode="External"/><Relationship Id="rId7" Type="http://schemas.openxmlformats.org/officeDocument/2006/relationships/hyperlink" Target="https://cn.linkedin.com/in/zzhby" TargetMode="External"/><Relationship Id="rId2" Type="http://schemas.openxmlformats.org/officeDocument/2006/relationships/hyperlink" Target="https://www.linkedin.com/in/weixin-liang-2562aa154" TargetMode="External"/><Relationship Id="rId1" Type="http://schemas.openxmlformats.org/officeDocument/2006/relationships/slideLayout" Target="../slideLayouts/slideLayout2.xml"/><Relationship Id="rId6" Type="http://schemas.openxmlformats.org/officeDocument/2006/relationships/hyperlink" Target="https://cn.linkedin.com/in/qinhan-tan-b308b817b" TargetMode="External"/><Relationship Id="rId5" Type="http://schemas.openxmlformats.org/officeDocument/2006/relationships/hyperlink" Target="https://www.linkedin.com/in/min-huang" TargetMode="External"/><Relationship Id="rId4" Type="http://schemas.openxmlformats.org/officeDocument/2006/relationships/hyperlink" Target="https://scholar.google.com/citations?user=Sn5mpEgAAAAJ&amp;hl=zh-CN"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list.zju.edu.cn/kaibu/phantomcache.pdf" TargetMode="Externa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list.zju.edu.cn/kaibu/memcloak.pdf"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list.zju.edu.cn/kaibu/swifdir.pdf"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list.zju.edu.cn/kaibu/memcloak.pdf" TargetMode="External"/><Relationship Id="rId5" Type="http://schemas.openxmlformats.org/officeDocument/2006/relationships/hyperlink" Target="https://list.zju.edu.cn/kaibu/unxpec.pdf" TargetMode="External"/><Relationship Id="rId4" Type="http://schemas.openxmlformats.org/officeDocument/2006/relationships/hyperlink" Target="http://list.zju.edu.cn/kaibu/phantomcache.pdf"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pages.cs.wisc.edu/~remzi/OSTEP/"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mp.weixin.qq.com/s/uU5NxwB8q_--xVMr8J5xog?"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list.zju.edu.cn/kaibu/comparch2018/Q11-Compilation.pdf"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44.xml.rels><?xml version="1.0" encoding="UTF-8" standalone="yes"?>
<Relationships xmlns="http://schemas.openxmlformats.org/package/2006/relationships"><Relationship Id="rId3" Type="http://schemas.openxmlformats.org/officeDocument/2006/relationships/hyperlink" Target="http://list.zju.edu.cn/kaibu/comparch2019/One-Of-A-Kind.pdf" TargetMode="External"/><Relationship Id="rId7"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hyperlink" Target="http://list.zju.edu.cn/kaibu/comparch2020/Q25-Compilation.pdf"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list.zju.edu.cn/kaibu/comparch2021/Q25-Compilation.pdf" TargetMode="Externa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hyperlink" Target="http://www.businessinsider.com/amazing-career-advice-for-college-grads-from-linkedins-billionaire-founder-2013-5?tru=IK0kZ#-1"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notesSlide" Target="../notesSlides/notesSlide127.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7.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hyperlink" Target="https://www.youtube.com/watch?v=Oj2pRvcpaWw"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list.zju.edu.cn/kaibu"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tiff"/></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lsevier.com/books-and-journals/book-companion/9780128119051"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pages.cs.wisc.edu/~remzi/OSTE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list.zju.edu.cn/kaibu/comparch202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list.zju.edu.cn/kaibu/comparch2021/syllabus-tentative.do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youtube.com/watch?v=95QpHJX55b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47.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2130425"/>
            <a:ext cx="9144000" cy="1908175"/>
          </a:xfrm>
        </p:spPr>
        <p:txBody>
          <a:bodyPr/>
          <a:lstStyle/>
          <a:p>
            <a:pPr eaLnBrk="1" hangingPunct="1"/>
            <a:br>
              <a:rPr lang="en-US" altLang="zh-CN" sz="5400" dirty="0"/>
            </a:br>
            <a:r>
              <a:rPr lang="en-US" altLang="zh-CN" sz="5400" dirty="0"/>
              <a:t>WOW</a:t>
            </a:r>
          </a:p>
        </p:txBody>
      </p:sp>
    </p:spTree>
    <p:extLst>
      <p:ext uri="{BB962C8B-B14F-4D97-AF65-F5344CB8AC3E}">
        <p14:creationId xmlns:p14="http://schemas.microsoft.com/office/powerpoint/2010/main" val="2695362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3"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4"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5"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6"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7"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pic>
        <p:nvPicPr>
          <p:cNvPr id="10250" name="图片 3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182D4161-10AD-864B-BD3C-9A083EB8E018}"/>
              </a:ext>
            </a:extLst>
          </p:cNvPr>
          <p:cNvSpPr>
            <a:spLocks noGrp="1" noChangeArrowheads="1"/>
          </p:cNvSpPr>
          <p:nvPr>
            <p:ph type="title"/>
          </p:nvPr>
        </p:nvSpPr>
        <p:spPr/>
        <p:txBody>
          <a:bodyPr/>
          <a:lstStyle/>
          <a:p>
            <a:pPr eaLnBrk="1" hangingPunct="1"/>
            <a:r>
              <a:rPr lang="en-US" altLang="zh-CN" dirty="0"/>
              <a:t>Centralized Shared-Memory</a:t>
            </a:r>
          </a:p>
        </p:txBody>
      </p:sp>
      <p:pic>
        <p:nvPicPr>
          <p:cNvPr id="2" name="Picture 1">
            <a:extLst>
              <a:ext uri="{FF2B5EF4-FFF2-40B4-BE49-F238E27FC236}">
                <a16:creationId xmlns:a16="http://schemas.microsoft.com/office/drawing/2014/main" id="{C1327AE3-DF74-0240-AA00-98FA2AF22BB8}"/>
              </a:ext>
            </a:extLst>
          </p:cNvPr>
          <p:cNvPicPr>
            <a:picLocks noChangeAspect="1"/>
          </p:cNvPicPr>
          <p:nvPr/>
        </p:nvPicPr>
        <p:blipFill>
          <a:blip r:embed="rId3"/>
          <a:stretch>
            <a:fillRect/>
          </a:stretch>
        </p:blipFill>
        <p:spPr>
          <a:xfrm>
            <a:off x="0" y="1362430"/>
            <a:ext cx="6172200" cy="5495569"/>
          </a:xfrm>
          <a:prstGeom prst="rect">
            <a:avLst/>
          </a:prstGeom>
        </p:spPr>
      </p:pic>
      <p:sp>
        <p:nvSpPr>
          <p:cNvPr id="34819" name="Text Box 4">
            <a:extLst>
              <a:ext uri="{FF2B5EF4-FFF2-40B4-BE49-F238E27FC236}">
                <a16:creationId xmlns:a16="http://schemas.microsoft.com/office/drawing/2014/main" id="{E9AD33D6-1778-7446-9CC9-48AC50143921}"/>
              </a:ext>
            </a:extLst>
          </p:cNvPr>
          <p:cNvSpPr txBox="1">
            <a:spLocks noChangeArrowheads="1"/>
          </p:cNvSpPr>
          <p:nvPr/>
        </p:nvSpPr>
        <p:spPr bwMode="auto">
          <a:xfrm>
            <a:off x="5490205" y="1676400"/>
            <a:ext cx="3348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32 or fewer cores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35CA23-D5FB-954B-AA1A-18E071B94498}"/>
              </a:ext>
            </a:extLst>
          </p:cNvPr>
          <p:cNvPicPr>
            <a:picLocks noChangeAspect="1"/>
          </p:cNvPicPr>
          <p:nvPr/>
        </p:nvPicPr>
        <p:blipFill>
          <a:blip r:embed="rId3"/>
          <a:stretch>
            <a:fillRect/>
          </a:stretch>
        </p:blipFill>
        <p:spPr>
          <a:xfrm>
            <a:off x="0" y="1362430"/>
            <a:ext cx="6172200" cy="5495569"/>
          </a:xfrm>
          <a:prstGeom prst="rect">
            <a:avLst/>
          </a:prstGeom>
        </p:spPr>
      </p:pic>
      <p:sp>
        <p:nvSpPr>
          <p:cNvPr id="36865" name="Rectangle 2">
            <a:extLst>
              <a:ext uri="{FF2B5EF4-FFF2-40B4-BE49-F238E27FC236}">
                <a16:creationId xmlns:a16="http://schemas.microsoft.com/office/drawing/2014/main" id="{F682D0A6-BB73-1B4D-BD92-632471B45D8D}"/>
              </a:ext>
            </a:extLst>
          </p:cNvPr>
          <p:cNvSpPr>
            <a:spLocks noGrp="1" noChangeArrowheads="1"/>
          </p:cNvSpPr>
          <p:nvPr>
            <p:ph type="title"/>
          </p:nvPr>
        </p:nvSpPr>
        <p:spPr/>
        <p:txBody>
          <a:bodyPr/>
          <a:lstStyle/>
          <a:p>
            <a:pPr eaLnBrk="1" hangingPunct="1"/>
            <a:r>
              <a:rPr lang="en-US" altLang="zh-CN" dirty="0"/>
              <a:t>Centralized Shared-Memory</a:t>
            </a:r>
          </a:p>
        </p:txBody>
      </p:sp>
      <p:sp>
        <p:nvSpPr>
          <p:cNvPr id="5" name="圆角矩形 4">
            <a:extLst>
              <a:ext uri="{FF2B5EF4-FFF2-40B4-BE49-F238E27FC236}">
                <a16:creationId xmlns:a16="http://schemas.microsoft.com/office/drawing/2014/main" id="{ECCB09B3-C704-9341-B3AD-062F039532E9}"/>
              </a:ext>
            </a:extLst>
          </p:cNvPr>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6868" name="Text Box 4">
            <a:extLst>
              <a:ext uri="{FF2B5EF4-FFF2-40B4-BE49-F238E27FC236}">
                <a16:creationId xmlns:a16="http://schemas.microsoft.com/office/drawing/2014/main" id="{E125EA78-6894-8F43-B178-13752A51E552}"/>
              </a:ext>
            </a:extLst>
          </p:cNvPr>
          <p:cNvSpPr txBox="1">
            <a:spLocks noChangeArrowheads="1"/>
          </p:cNvSpPr>
          <p:nvPr/>
        </p:nvSpPr>
        <p:spPr bwMode="auto">
          <a:xfrm>
            <a:off x="0" y="5029200"/>
            <a:ext cx="68339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 a single centralized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equal access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F2260-BB96-3D44-9A89-878235B0695D}"/>
              </a:ext>
            </a:extLst>
          </p:cNvPr>
          <p:cNvPicPr>
            <a:picLocks noChangeAspect="1"/>
          </p:cNvPicPr>
          <p:nvPr/>
        </p:nvPicPr>
        <p:blipFill>
          <a:blip r:embed="rId3"/>
          <a:stretch>
            <a:fillRect/>
          </a:stretch>
        </p:blipFill>
        <p:spPr>
          <a:xfrm>
            <a:off x="0" y="1362430"/>
            <a:ext cx="6172200" cy="5495569"/>
          </a:xfrm>
          <a:prstGeom prst="rect">
            <a:avLst/>
          </a:prstGeom>
        </p:spPr>
      </p:pic>
      <p:sp>
        <p:nvSpPr>
          <p:cNvPr id="38913" name="Rectangle 2">
            <a:extLst>
              <a:ext uri="{FF2B5EF4-FFF2-40B4-BE49-F238E27FC236}">
                <a16:creationId xmlns:a16="http://schemas.microsoft.com/office/drawing/2014/main" id="{C2D86CB7-21D2-6948-AEFD-54156EFA5841}"/>
              </a:ext>
            </a:extLst>
          </p:cNvPr>
          <p:cNvSpPr>
            <a:spLocks noGrp="1" noChangeArrowheads="1"/>
          </p:cNvSpPr>
          <p:nvPr>
            <p:ph type="title"/>
          </p:nvPr>
        </p:nvSpPr>
        <p:spPr/>
        <p:txBody>
          <a:bodyPr/>
          <a:lstStyle/>
          <a:p>
            <a:pPr eaLnBrk="1" hangingPunct="1"/>
            <a:r>
              <a:rPr lang="en-US" altLang="zh-CN" dirty="0"/>
              <a:t>Centralized Shared-Memory</a:t>
            </a:r>
          </a:p>
        </p:txBody>
      </p:sp>
      <p:sp>
        <p:nvSpPr>
          <p:cNvPr id="7" name="圆角矩形 4">
            <a:extLst>
              <a:ext uri="{FF2B5EF4-FFF2-40B4-BE49-F238E27FC236}">
                <a16:creationId xmlns:a16="http://schemas.microsoft.com/office/drawing/2014/main" id="{1E34B767-82DA-9846-B4E1-A1744A28F877}"/>
              </a:ext>
            </a:extLst>
          </p:cNvPr>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8916" name="Text Box 4">
            <a:extLst>
              <a:ext uri="{FF2B5EF4-FFF2-40B4-BE49-F238E27FC236}">
                <a16:creationId xmlns:a16="http://schemas.microsoft.com/office/drawing/2014/main" id="{5AA6E1C8-E4A4-1B43-8988-A6615A5707EA}"/>
              </a:ext>
            </a:extLst>
          </p:cNvPr>
          <p:cNvSpPr txBox="1">
            <a:spLocks noChangeArrowheads="1"/>
          </p:cNvSpPr>
          <p:nvPr/>
        </p:nvSpPr>
        <p:spPr bwMode="auto">
          <a:xfrm>
            <a:off x="0" y="5029200"/>
            <a:ext cx="91789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uniform latency from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uniform memory access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UMA</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multiprocessors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7B5252-B13B-8540-8B2D-82D2AFC3F4E5}"/>
              </a:ext>
            </a:extLst>
          </p:cNvPr>
          <p:cNvPicPr>
            <a:picLocks noChangeAspect="1"/>
          </p:cNvPicPr>
          <p:nvPr/>
        </p:nvPicPr>
        <p:blipFill>
          <a:blip r:embed="rId3"/>
          <a:stretch>
            <a:fillRect/>
          </a:stretch>
        </p:blipFill>
        <p:spPr>
          <a:xfrm>
            <a:off x="0" y="1360800"/>
            <a:ext cx="9144000" cy="4652710"/>
          </a:xfrm>
          <a:prstGeom prst="rect">
            <a:avLst/>
          </a:prstGeom>
        </p:spPr>
      </p:pic>
      <p:sp>
        <p:nvSpPr>
          <p:cNvPr id="40961" name="Rectangle 2">
            <a:extLst>
              <a:ext uri="{FF2B5EF4-FFF2-40B4-BE49-F238E27FC236}">
                <a16:creationId xmlns:a16="http://schemas.microsoft.com/office/drawing/2014/main" id="{CFE076CC-D49E-AD4C-8490-B9C10F7FF972}"/>
              </a:ext>
            </a:extLst>
          </p:cNvPr>
          <p:cNvSpPr>
            <a:spLocks noGrp="1" noChangeArrowheads="1"/>
          </p:cNvSpPr>
          <p:nvPr>
            <p:ph type="title"/>
          </p:nvPr>
        </p:nvSpPr>
        <p:spPr/>
        <p:txBody>
          <a:bodyPr/>
          <a:lstStyle/>
          <a:p>
            <a:pPr eaLnBrk="1" hangingPunct="1"/>
            <a:r>
              <a:rPr lang="en-US" altLang="zh-CN" dirty="0"/>
              <a:t>Distributed Shared-Memory</a:t>
            </a:r>
          </a:p>
        </p:txBody>
      </p:sp>
      <p:sp>
        <p:nvSpPr>
          <p:cNvPr id="40963" name="Text Box 5">
            <a:extLst>
              <a:ext uri="{FF2B5EF4-FFF2-40B4-BE49-F238E27FC236}">
                <a16:creationId xmlns:a16="http://schemas.microsoft.com/office/drawing/2014/main" id="{A438F14E-2889-AF45-8720-4B8FE509291A}"/>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0964" name="Text Box 6">
            <a:extLst>
              <a:ext uri="{FF2B5EF4-FFF2-40B4-BE49-F238E27FC236}">
                <a16:creationId xmlns:a16="http://schemas.microsoft.com/office/drawing/2014/main" id="{39F79086-8718-454E-97F0-D79194C0491A}"/>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2F2EC-BAFE-0A4A-98FC-C2456BF4670D}"/>
              </a:ext>
            </a:extLst>
          </p:cNvPr>
          <p:cNvPicPr>
            <a:picLocks noChangeAspect="1"/>
          </p:cNvPicPr>
          <p:nvPr/>
        </p:nvPicPr>
        <p:blipFill>
          <a:blip r:embed="rId3"/>
          <a:stretch>
            <a:fillRect/>
          </a:stretch>
        </p:blipFill>
        <p:spPr>
          <a:xfrm>
            <a:off x="0" y="1360800"/>
            <a:ext cx="9144000" cy="4652710"/>
          </a:xfrm>
          <a:prstGeom prst="rect">
            <a:avLst/>
          </a:prstGeom>
        </p:spPr>
      </p:pic>
      <p:sp>
        <p:nvSpPr>
          <p:cNvPr id="43009" name="Rectangle 2">
            <a:extLst>
              <a:ext uri="{FF2B5EF4-FFF2-40B4-BE49-F238E27FC236}">
                <a16:creationId xmlns:a16="http://schemas.microsoft.com/office/drawing/2014/main" id="{6396BF36-AE64-854F-AC61-02B14E02D320}"/>
              </a:ext>
            </a:extLst>
          </p:cNvPr>
          <p:cNvSpPr>
            <a:spLocks noGrp="1" noChangeArrowheads="1"/>
          </p:cNvSpPr>
          <p:nvPr>
            <p:ph type="title"/>
          </p:nvPr>
        </p:nvSpPr>
        <p:spPr/>
        <p:txBody>
          <a:bodyPr/>
          <a:lstStyle/>
          <a:p>
            <a:pPr eaLnBrk="1" hangingPunct="1"/>
            <a:r>
              <a:rPr lang="en-US" altLang="zh-CN" dirty="0"/>
              <a:t>Distributed Shared-Memory</a:t>
            </a:r>
          </a:p>
        </p:txBody>
      </p:sp>
      <p:sp>
        <p:nvSpPr>
          <p:cNvPr id="43011" name="Text Box 4">
            <a:extLst>
              <a:ext uri="{FF2B5EF4-FFF2-40B4-BE49-F238E27FC236}">
                <a16:creationId xmlns:a16="http://schemas.microsoft.com/office/drawing/2014/main" id="{2F3752A6-0FA1-5F4E-82CD-45ACA1A5D13F}"/>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3012" name="Text Box 5">
            <a:extLst>
              <a:ext uri="{FF2B5EF4-FFF2-40B4-BE49-F238E27FC236}">
                <a16:creationId xmlns:a16="http://schemas.microsoft.com/office/drawing/2014/main" id="{5C834BFD-F71E-BA4B-BA2C-BDF3D267BA25}"/>
              </a:ext>
            </a:extLst>
          </p:cNvPr>
          <p:cNvSpPr txBox="1">
            <a:spLocks noChangeArrowheads="1"/>
          </p:cNvSpPr>
          <p:nvPr/>
        </p:nvSpPr>
        <p:spPr bwMode="auto">
          <a:xfrm>
            <a:off x="0" y="5791200"/>
            <a:ext cx="92059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Distributing memory among the nodes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increases</a:t>
            </a:r>
            <a:r>
              <a:rPr kumimoji="0" lang="en-US" altLang="zh-CN" sz="3200" b="0" i="1"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bandwidth &amp; reduces local-mem latency</a:t>
            </a:r>
          </a:p>
        </p:txBody>
      </p:sp>
      <p:sp>
        <p:nvSpPr>
          <p:cNvPr id="43013" name="Text Box 6">
            <a:extLst>
              <a:ext uri="{FF2B5EF4-FFF2-40B4-BE49-F238E27FC236}">
                <a16:creationId xmlns:a16="http://schemas.microsoft.com/office/drawing/2014/main" id="{56371CE3-E304-DD40-9B2A-ADCCF107D5C9}"/>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862E-3C89-374B-A00E-CBB41032DB37}"/>
              </a:ext>
            </a:extLst>
          </p:cNvPr>
          <p:cNvPicPr>
            <a:picLocks noChangeAspect="1"/>
          </p:cNvPicPr>
          <p:nvPr/>
        </p:nvPicPr>
        <p:blipFill>
          <a:blip r:embed="rId3"/>
          <a:stretch>
            <a:fillRect/>
          </a:stretch>
        </p:blipFill>
        <p:spPr>
          <a:xfrm>
            <a:off x="0" y="1360800"/>
            <a:ext cx="9144000" cy="4652710"/>
          </a:xfrm>
          <a:prstGeom prst="rect">
            <a:avLst/>
          </a:prstGeom>
        </p:spPr>
      </p:pic>
      <p:sp>
        <p:nvSpPr>
          <p:cNvPr id="45057" name="Rectangle 2">
            <a:extLst>
              <a:ext uri="{FF2B5EF4-FFF2-40B4-BE49-F238E27FC236}">
                <a16:creationId xmlns:a16="http://schemas.microsoft.com/office/drawing/2014/main" id="{E0570D7C-8535-8648-9377-94615C7B3540}"/>
              </a:ext>
            </a:extLst>
          </p:cNvPr>
          <p:cNvSpPr>
            <a:spLocks noGrp="1" noChangeArrowheads="1"/>
          </p:cNvSpPr>
          <p:nvPr>
            <p:ph type="title"/>
          </p:nvPr>
        </p:nvSpPr>
        <p:spPr/>
        <p:txBody>
          <a:bodyPr/>
          <a:lstStyle/>
          <a:p>
            <a:pPr eaLnBrk="1" hangingPunct="1"/>
            <a:r>
              <a:rPr lang="en-US" altLang="zh-CN" dirty="0"/>
              <a:t>Distributed Shared-Memory</a:t>
            </a:r>
          </a:p>
        </p:txBody>
      </p:sp>
      <p:sp>
        <p:nvSpPr>
          <p:cNvPr id="45059" name="Text Box 4">
            <a:extLst>
              <a:ext uri="{FF2B5EF4-FFF2-40B4-BE49-F238E27FC236}">
                <a16:creationId xmlns:a16="http://schemas.microsoft.com/office/drawing/2014/main" id="{82764234-3B13-234A-9434-5B9581FCF62F}"/>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5060" name="Text Box 5">
            <a:extLst>
              <a:ext uri="{FF2B5EF4-FFF2-40B4-BE49-F238E27FC236}">
                <a16:creationId xmlns:a16="http://schemas.microsoft.com/office/drawing/2014/main" id="{7835F7D6-652B-CA4C-9103-6668D4A92C1C}"/>
              </a:ext>
            </a:extLst>
          </p:cNvPr>
          <p:cNvSpPr txBox="1">
            <a:spLocks noChangeArrowheads="1"/>
          </p:cNvSpPr>
          <p:nvPr/>
        </p:nvSpPr>
        <p:spPr bwMode="auto">
          <a:xfrm>
            <a:off x="0" y="5791200"/>
            <a:ext cx="86407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NUMA</a:t>
            </a: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nonuniform memory access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access time depends on data word loc in mem </a:t>
            </a:r>
          </a:p>
        </p:txBody>
      </p:sp>
      <p:sp>
        <p:nvSpPr>
          <p:cNvPr id="45061" name="Text Box 6">
            <a:extLst>
              <a:ext uri="{FF2B5EF4-FFF2-40B4-BE49-F238E27FC236}">
                <a16:creationId xmlns:a16="http://schemas.microsoft.com/office/drawing/2014/main" id="{12E3B251-8390-8942-B666-F4777348C0F8}"/>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0591DF-9155-DA40-9FAD-B2449B31DD38}"/>
              </a:ext>
            </a:extLst>
          </p:cNvPr>
          <p:cNvPicPr>
            <a:picLocks noChangeAspect="1"/>
          </p:cNvPicPr>
          <p:nvPr/>
        </p:nvPicPr>
        <p:blipFill>
          <a:blip r:embed="rId3"/>
          <a:stretch>
            <a:fillRect/>
          </a:stretch>
        </p:blipFill>
        <p:spPr>
          <a:xfrm>
            <a:off x="0" y="1360800"/>
            <a:ext cx="9144000" cy="4652710"/>
          </a:xfrm>
          <a:prstGeom prst="rect">
            <a:avLst/>
          </a:prstGeom>
        </p:spPr>
      </p:pic>
      <p:sp>
        <p:nvSpPr>
          <p:cNvPr id="47105" name="Rectangle 2">
            <a:extLst>
              <a:ext uri="{FF2B5EF4-FFF2-40B4-BE49-F238E27FC236}">
                <a16:creationId xmlns:a16="http://schemas.microsoft.com/office/drawing/2014/main" id="{C8F38BB6-75C6-FC48-B940-7BC30C438996}"/>
              </a:ext>
            </a:extLst>
          </p:cNvPr>
          <p:cNvSpPr>
            <a:spLocks noGrp="1" noChangeArrowheads="1"/>
          </p:cNvSpPr>
          <p:nvPr>
            <p:ph type="title"/>
          </p:nvPr>
        </p:nvSpPr>
        <p:spPr/>
        <p:txBody>
          <a:bodyPr/>
          <a:lstStyle/>
          <a:p>
            <a:pPr eaLnBrk="1" hangingPunct="1"/>
            <a:r>
              <a:rPr lang="en-US" altLang="zh-CN" dirty="0"/>
              <a:t>Distributed Shared-Memory</a:t>
            </a:r>
          </a:p>
        </p:txBody>
      </p:sp>
      <p:sp>
        <p:nvSpPr>
          <p:cNvPr id="47107" name="Text Box 4">
            <a:extLst>
              <a:ext uri="{FF2B5EF4-FFF2-40B4-BE49-F238E27FC236}">
                <a16:creationId xmlns:a16="http://schemas.microsoft.com/office/drawing/2014/main" id="{738121D6-0694-4A49-9539-D33D46AAC960}"/>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7108" name="Text Box 5">
            <a:extLst>
              <a:ext uri="{FF2B5EF4-FFF2-40B4-BE49-F238E27FC236}">
                <a16:creationId xmlns:a16="http://schemas.microsoft.com/office/drawing/2014/main" id="{0134D1A6-A6D4-8D46-9120-3582423A6B27}"/>
              </a:ext>
            </a:extLst>
          </p:cNvPr>
          <p:cNvSpPr txBox="1">
            <a:spLocks noChangeArrowheads="1"/>
          </p:cNvSpPr>
          <p:nvPr/>
        </p:nvSpPr>
        <p:spPr bwMode="auto">
          <a:xfrm>
            <a:off x="0" y="5257800"/>
            <a:ext cx="9372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Disadvantages: </a:t>
            </a:r>
            <a:endPar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complex inter-processor communication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complex software to handle distributed mem</a:t>
            </a:r>
          </a:p>
        </p:txBody>
      </p:sp>
      <p:sp>
        <p:nvSpPr>
          <p:cNvPr id="47109" name="Text Box 6">
            <a:extLst>
              <a:ext uri="{FF2B5EF4-FFF2-40B4-BE49-F238E27FC236}">
                <a16:creationId xmlns:a16="http://schemas.microsoft.com/office/drawing/2014/main" id="{7687867C-2E3D-6C4B-B232-BD8698758027}"/>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DEADEF00-D0A3-2843-96FA-FAEC5414E232}"/>
              </a:ext>
            </a:extLst>
          </p:cNvPr>
          <p:cNvSpPr>
            <a:spLocks noGrp="1" noChangeArrowheads="1"/>
          </p:cNvSpPr>
          <p:nvPr>
            <p:ph type="title"/>
          </p:nvPr>
        </p:nvSpPr>
        <p:spPr/>
        <p:txBody>
          <a:bodyPr/>
          <a:lstStyle/>
          <a:p>
            <a:pPr eaLnBrk="1" hangingPunct="1"/>
            <a:r>
              <a:rPr lang="en-US" altLang="zh-CN"/>
              <a:t>Cache Coherence Problem</a:t>
            </a:r>
          </a:p>
        </p:txBody>
      </p:sp>
      <p:sp>
        <p:nvSpPr>
          <p:cNvPr id="86018" name="Rectangle 3">
            <a:extLst>
              <a:ext uri="{FF2B5EF4-FFF2-40B4-BE49-F238E27FC236}">
                <a16:creationId xmlns:a16="http://schemas.microsoft.com/office/drawing/2014/main" id="{357A648F-142B-1449-8256-B40501ECCCBB}"/>
              </a:ext>
            </a:extLst>
          </p:cNvPr>
          <p:cNvSpPr>
            <a:spLocks noGrp="1" noChangeArrowheads="1"/>
          </p:cNvSpPr>
          <p:nvPr>
            <p:ph type="body" idx="1"/>
          </p:nvPr>
        </p:nvSpPr>
        <p:spPr/>
        <p:txBody>
          <a:bodyPr/>
          <a:lstStyle/>
          <a:p>
            <a:pPr eaLnBrk="1" hangingPunct="1"/>
            <a:r>
              <a:rPr lang="en-US" altLang="zh-CN"/>
              <a:t>A memory system is </a:t>
            </a:r>
            <a:r>
              <a:rPr lang="en-US" altLang="zh-CN" b="1">
                <a:solidFill>
                  <a:srgbClr val="00B0F0"/>
                </a:solidFill>
              </a:rPr>
              <a:t>Coherent</a:t>
            </a:r>
            <a:r>
              <a:rPr lang="en-US" altLang="zh-CN" b="1"/>
              <a:t> </a:t>
            </a:r>
            <a:r>
              <a:rPr lang="en-US" altLang="zh-CN"/>
              <a:t>if any read of a data item returns the most recently written value of that data item</a:t>
            </a:r>
          </a:p>
          <a:p>
            <a:pPr eaLnBrk="1" hangingPunct="1"/>
            <a:r>
              <a:rPr lang="en-US" altLang="zh-CN"/>
              <a:t>Two critical aspects</a:t>
            </a:r>
          </a:p>
          <a:p>
            <a:pPr eaLnBrk="1" hangingPunct="1">
              <a:buFontTx/>
              <a:buNone/>
            </a:pPr>
            <a:r>
              <a:rPr lang="en-US" altLang="zh-CN" b="1"/>
              <a:t>	</a:t>
            </a:r>
            <a:r>
              <a:rPr lang="en-US" altLang="zh-CN" b="1">
                <a:solidFill>
                  <a:srgbClr val="00B0F0"/>
                </a:solidFill>
              </a:rPr>
              <a:t>coherence</a:t>
            </a:r>
            <a:r>
              <a:rPr lang="en-US" altLang="zh-CN" b="1"/>
              <a:t>: </a:t>
            </a:r>
            <a:r>
              <a:rPr lang="en-US" altLang="zh-CN"/>
              <a:t>defines what values can be returned by a read</a:t>
            </a:r>
            <a:endParaRPr lang="en-US" altLang="zh-CN" b="1"/>
          </a:p>
          <a:p>
            <a:pPr eaLnBrk="1" hangingPunct="1">
              <a:buFontTx/>
              <a:buNone/>
            </a:pPr>
            <a:r>
              <a:rPr lang="en-US" altLang="zh-CN" b="1"/>
              <a:t>	</a:t>
            </a:r>
            <a:r>
              <a:rPr lang="en-US" altLang="zh-CN" b="1">
                <a:solidFill>
                  <a:srgbClr val="00B0F0"/>
                </a:solidFill>
              </a:rPr>
              <a:t>consistency</a:t>
            </a:r>
            <a:r>
              <a:rPr lang="en-US" altLang="zh-CN" b="1"/>
              <a:t>: </a:t>
            </a:r>
            <a:r>
              <a:rPr lang="en-US" altLang="zh-CN"/>
              <a:t>determines when a written value will be returned by a read</a:t>
            </a:r>
            <a:endParaRPr lang="en-US" altLang="zh-CN" b="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FAC9DE2E-DB06-E749-AE1F-E4ED705FAE51}"/>
              </a:ext>
            </a:extLst>
          </p:cNvPr>
          <p:cNvSpPr>
            <a:spLocks noGrp="1" noChangeArrowheads="1"/>
          </p:cNvSpPr>
          <p:nvPr>
            <p:ph type="title"/>
          </p:nvPr>
        </p:nvSpPr>
        <p:spPr/>
        <p:txBody>
          <a:bodyPr/>
          <a:lstStyle/>
          <a:p>
            <a:pPr eaLnBrk="1" hangingPunct="1"/>
            <a:r>
              <a:rPr lang="en-US" altLang="zh-CN"/>
              <a:t>Cache Coherence Problem</a:t>
            </a:r>
          </a:p>
        </p:txBody>
      </p:sp>
      <p:sp>
        <p:nvSpPr>
          <p:cNvPr id="81923" name="Text Box 6">
            <a:extLst>
              <a:ext uri="{FF2B5EF4-FFF2-40B4-BE49-F238E27FC236}">
                <a16:creationId xmlns:a16="http://schemas.microsoft.com/office/drawing/2014/main" id="{5263F598-1BF7-7E46-8113-A8398CB0287E}"/>
              </a:ext>
            </a:extLst>
          </p:cNvPr>
          <p:cNvSpPr txBox="1">
            <a:spLocks noChangeArrowheads="1"/>
          </p:cNvSpPr>
          <p:nvPr/>
        </p:nvSpPr>
        <p:spPr bwMode="auto">
          <a:xfrm>
            <a:off x="5045075" y="4216400"/>
            <a:ext cx="409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write-through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1927" name="Text Box 6">
            <a:extLst>
              <a:ext uri="{FF2B5EF4-FFF2-40B4-BE49-F238E27FC236}">
                <a16:creationId xmlns:a16="http://schemas.microsoft.com/office/drawing/2014/main" id="{A3C8BE33-BDE7-274B-B782-33D937C02A96}"/>
              </a:ext>
            </a:extLst>
          </p:cNvPr>
          <p:cNvSpPr txBox="1">
            <a:spLocks noChangeArrowheads="1"/>
          </p:cNvSpPr>
          <p:nvPr/>
        </p:nvSpPr>
        <p:spPr bwMode="auto">
          <a:xfrm>
            <a:off x="-1" y="1676400"/>
            <a:ext cx="504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without precautions</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C2D775F8-DF8E-4F4E-8120-AC43FD4B1787}"/>
              </a:ext>
            </a:extLst>
          </p:cNvPr>
          <p:cNvPicPr>
            <a:picLocks noChangeAspect="1"/>
          </p:cNvPicPr>
          <p:nvPr/>
        </p:nvPicPr>
        <p:blipFill>
          <a:blip r:embed="rId3"/>
          <a:stretch>
            <a:fillRect/>
          </a:stretch>
        </p:blipFill>
        <p:spPr>
          <a:xfrm>
            <a:off x="0" y="2220913"/>
            <a:ext cx="9144000" cy="2090262"/>
          </a:xfrm>
          <a:prstGeom prst="rect">
            <a:avLst/>
          </a:prstGeom>
        </p:spPr>
      </p:pic>
      <p:sp>
        <p:nvSpPr>
          <p:cNvPr id="81924" name="Line 7">
            <a:extLst>
              <a:ext uri="{FF2B5EF4-FFF2-40B4-BE49-F238E27FC236}">
                <a16:creationId xmlns:a16="http://schemas.microsoft.com/office/drawing/2014/main" id="{0188EBBA-495D-1E47-8C50-BE427A7D500E}"/>
              </a:ext>
            </a:extLst>
          </p:cNvPr>
          <p:cNvSpPr>
            <a:spLocks noChangeShapeType="1"/>
          </p:cNvSpPr>
          <p:nvPr/>
        </p:nvSpPr>
        <p:spPr bwMode="auto">
          <a:xfrm>
            <a:off x="5638800" y="4038600"/>
            <a:ext cx="381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5" name="Line 8">
            <a:extLst>
              <a:ext uri="{FF2B5EF4-FFF2-40B4-BE49-F238E27FC236}">
                <a16:creationId xmlns:a16="http://schemas.microsoft.com/office/drawing/2014/main" id="{3730EF29-1F0A-3948-A687-E4592CD11409}"/>
              </a:ext>
            </a:extLst>
          </p:cNvPr>
          <p:cNvSpPr>
            <a:spLocks noChangeShapeType="1"/>
          </p:cNvSpPr>
          <p:nvPr/>
        </p:nvSpPr>
        <p:spPr bwMode="auto">
          <a:xfrm>
            <a:off x="34290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6" name="Line 9">
            <a:extLst>
              <a:ext uri="{FF2B5EF4-FFF2-40B4-BE49-F238E27FC236}">
                <a16:creationId xmlns:a16="http://schemas.microsoft.com/office/drawing/2014/main" id="{4C972E14-BE74-8B47-A9D2-081B954B6995}"/>
              </a:ext>
            </a:extLst>
          </p:cNvPr>
          <p:cNvSpPr>
            <a:spLocks noChangeShapeType="1"/>
          </p:cNvSpPr>
          <p:nvPr/>
        </p:nvSpPr>
        <p:spPr bwMode="auto">
          <a:xfrm>
            <a:off x="79248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4" name="Content Placeholder 2">
            <a:extLst>
              <a:ext uri="{FF2B5EF4-FFF2-40B4-BE49-F238E27FC236}">
                <a16:creationId xmlns:a16="http://schemas.microsoft.com/office/drawing/2014/main" id="{ABB7D1B3-24D9-3743-95F2-736C43EFE146}"/>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 read</a:t>
            </a:r>
          </a:p>
        </p:txBody>
      </p:sp>
      <p:sp>
        <p:nvSpPr>
          <p:cNvPr id="5" name="Content Placeholder 2">
            <a:extLst>
              <a:ext uri="{FF2B5EF4-FFF2-40B4-BE49-F238E27FC236}">
                <a16:creationId xmlns:a16="http://schemas.microsoft.com/office/drawing/2014/main" id="{951ACCEC-2052-9D45-A777-D12DBE48E80A}"/>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write =</a:t>
            </a:r>
          </a:p>
        </p:txBody>
      </p:sp>
    </p:spTree>
    <p:extLst>
      <p:ext uri="{BB962C8B-B14F-4D97-AF65-F5344CB8AC3E}">
        <p14:creationId xmlns:p14="http://schemas.microsoft.com/office/powerpoint/2010/main" val="2318004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7"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8"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9"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0"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1"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pic>
        <p:nvPicPr>
          <p:cNvPr id="11275"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912E-6A2B-D745-8375-7A2CF88B3448}"/>
              </a:ext>
            </a:extLst>
          </p:cNvPr>
          <p:cNvSpPr>
            <a:spLocks noGrp="1"/>
          </p:cNvSpPr>
          <p:nvPr>
            <p:ph type="title"/>
          </p:nvPr>
        </p:nvSpPr>
        <p:spPr/>
        <p:txBody>
          <a:bodyPr/>
          <a:lstStyle/>
          <a:p>
            <a:r>
              <a:rPr lang="en-CN"/>
              <a:t>Textbook Navigation</a:t>
            </a:r>
          </a:p>
        </p:txBody>
      </p:sp>
      <p:sp>
        <p:nvSpPr>
          <p:cNvPr id="3" name="Content Placeholder 2">
            <a:extLst>
              <a:ext uri="{FF2B5EF4-FFF2-40B4-BE49-F238E27FC236}">
                <a16:creationId xmlns:a16="http://schemas.microsoft.com/office/drawing/2014/main" id="{3F8B66D2-E0B3-0D4D-9DE0-340A48DCA336}"/>
              </a:ext>
            </a:extLst>
          </p:cNvPr>
          <p:cNvSpPr>
            <a:spLocks noGrp="1"/>
          </p:cNvSpPr>
          <p:nvPr>
            <p:ph idx="1"/>
          </p:nvPr>
        </p:nvSpPr>
        <p:spPr>
          <a:xfrm>
            <a:off x="457200" y="1600200"/>
            <a:ext cx="8686800" cy="4525963"/>
          </a:xfrm>
        </p:spPr>
        <p:txBody>
          <a:bodyPr/>
          <a:lstStyle/>
          <a:p>
            <a:r>
              <a:rPr lang="en-US" dirty="0"/>
              <a:t>F</a:t>
            </a:r>
            <a:r>
              <a:rPr lang="en-CN" dirty="0"/>
              <a:t>undamentals: Chapter 1</a:t>
            </a:r>
          </a:p>
          <a:p>
            <a:r>
              <a:rPr lang="en-US" dirty="0"/>
              <a:t>M</a:t>
            </a:r>
            <a:r>
              <a:rPr lang="en-CN" dirty="0"/>
              <a:t>emory: Chapter 2</a:t>
            </a:r>
          </a:p>
          <a:p>
            <a:r>
              <a:rPr lang="en-US" dirty="0"/>
              <a:t>Instruction-Level Parallelism</a:t>
            </a:r>
            <a:r>
              <a:rPr lang="en-CN" dirty="0"/>
              <a:t>: Chapter 3</a:t>
            </a:r>
          </a:p>
          <a:p>
            <a:r>
              <a:rPr lang="en-CN" dirty="0"/>
              <a:t>Data-Level Parallelism: Chapter 4</a:t>
            </a:r>
          </a:p>
          <a:p>
            <a:r>
              <a:rPr lang="en-US" dirty="0"/>
              <a:t>Thread-Level Parallelism: Chapter 5</a:t>
            </a:r>
            <a:endParaRPr lang="en-CN" dirty="0"/>
          </a:p>
        </p:txBody>
      </p:sp>
    </p:spTree>
    <p:extLst>
      <p:ext uri="{BB962C8B-B14F-4D97-AF65-F5344CB8AC3E}">
        <p14:creationId xmlns:p14="http://schemas.microsoft.com/office/powerpoint/2010/main" val="3936269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0ADE-E69A-3493-F3DA-02D8D1727486}"/>
              </a:ext>
            </a:extLst>
          </p:cNvPr>
          <p:cNvSpPr>
            <a:spLocks noGrp="1"/>
          </p:cNvSpPr>
          <p:nvPr>
            <p:ph type="title"/>
          </p:nvPr>
        </p:nvSpPr>
        <p:spPr/>
        <p:txBody>
          <a:bodyPr/>
          <a:lstStyle/>
          <a:p>
            <a:r>
              <a:rPr lang="en-CN" dirty="0"/>
              <a:t>(Micro)Architecture</a:t>
            </a:r>
          </a:p>
        </p:txBody>
      </p:sp>
      <p:sp>
        <p:nvSpPr>
          <p:cNvPr id="3" name="Content Placeholder 2">
            <a:extLst>
              <a:ext uri="{FF2B5EF4-FFF2-40B4-BE49-F238E27FC236}">
                <a16:creationId xmlns:a16="http://schemas.microsoft.com/office/drawing/2014/main" id="{2881727F-B1F5-96EA-6E8A-93B1FBF908A8}"/>
              </a:ext>
            </a:extLst>
          </p:cNvPr>
          <p:cNvSpPr>
            <a:spLocks noGrp="1"/>
          </p:cNvSpPr>
          <p:nvPr>
            <p:ph idx="1"/>
          </p:nvPr>
        </p:nvSpPr>
        <p:spPr/>
        <p:txBody>
          <a:bodyPr/>
          <a:lstStyle/>
          <a:p>
            <a:pPr eaLnBrk="1" hangingPunct="1"/>
            <a:r>
              <a:rPr lang="en-US" altLang="zh-CN" b="1" dirty="0"/>
              <a:t>Architecture</a:t>
            </a:r>
          </a:p>
          <a:p>
            <a:pPr eaLnBrk="1" hangingPunct="1">
              <a:buFontTx/>
              <a:buNone/>
            </a:pPr>
            <a:r>
              <a:rPr lang="en-US" altLang="zh-CN" b="1" dirty="0"/>
              <a:t>	</a:t>
            </a:r>
            <a:r>
              <a:rPr lang="en-US" altLang="zh-CN" dirty="0"/>
              <a:t>the parts of a processor that one needs to understand to write assembly code;</a:t>
            </a:r>
          </a:p>
          <a:p>
            <a:pPr eaLnBrk="1" hangingPunct="1">
              <a:buFontTx/>
              <a:buNone/>
            </a:pPr>
            <a:r>
              <a:rPr lang="en-US" altLang="zh-CN" b="1" dirty="0"/>
              <a:t>	</a:t>
            </a:r>
            <a:r>
              <a:rPr lang="en-US" altLang="zh-CN" dirty="0"/>
              <a:t>directly visible to software;</a:t>
            </a:r>
            <a:endParaRPr lang="en-US" altLang="zh-CN" b="1" dirty="0"/>
          </a:p>
          <a:p>
            <a:pPr eaLnBrk="1" hangingPunct="1"/>
            <a:r>
              <a:rPr lang="en-US" altLang="zh-CN" b="1" dirty="0"/>
              <a:t>Microarchitecture</a:t>
            </a:r>
          </a:p>
          <a:p>
            <a:pPr eaLnBrk="1" hangingPunct="1">
              <a:buFontTx/>
              <a:buNone/>
            </a:pPr>
            <a:r>
              <a:rPr lang="en-US" altLang="zh-CN" b="1" dirty="0"/>
              <a:t>	</a:t>
            </a:r>
            <a:r>
              <a:rPr lang="en-US" altLang="zh-CN" dirty="0"/>
              <a:t>implementation of the architecture</a:t>
            </a:r>
          </a:p>
          <a:p>
            <a:pPr eaLnBrk="1" hangingPunct="1">
              <a:buFontTx/>
              <a:buNone/>
            </a:pPr>
            <a:r>
              <a:rPr lang="en-US" altLang="zh-CN" b="1" dirty="0"/>
              <a:t>	</a:t>
            </a:r>
            <a:r>
              <a:rPr lang="en-US" altLang="zh-CN" dirty="0">
                <a:solidFill>
                  <a:srgbClr val="00B0F0"/>
                </a:solidFill>
              </a:rPr>
              <a:t>(oops…lack of details)</a:t>
            </a:r>
            <a:endParaRPr lang="en-US" altLang="zh-CN" b="1" dirty="0">
              <a:solidFill>
                <a:srgbClr val="00B0F0"/>
              </a:solidFill>
            </a:endParaRPr>
          </a:p>
        </p:txBody>
      </p:sp>
    </p:spTree>
    <p:extLst>
      <p:ext uri="{BB962C8B-B14F-4D97-AF65-F5344CB8AC3E}">
        <p14:creationId xmlns:p14="http://schemas.microsoft.com/office/powerpoint/2010/main" val="2936395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a:t>Teaching Components</a:t>
            </a:r>
          </a:p>
        </p:txBody>
      </p:sp>
      <p:sp>
        <p:nvSpPr>
          <p:cNvPr id="72707" name="Rectangle 3"/>
          <p:cNvSpPr>
            <a:spLocks noGrp="1" noChangeArrowheads="1"/>
          </p:cNvSpPr>
          <p:nvPr>
            <p:ph type="body" idx="1"/>
          </p:nvPr>
        </p:nvSpPr>
        <p:spPr/>
        <p:txBody>
          <a:bodyPr/>
          <a:lstStyle/>
          <a:p>
            <a:pPr eaLnBrk="1" hangingPunct="1"/>
            <a:r>
              <a:rPr lang="en-US" altLang="zh-CN"/>
              <a:t>Lecture</a:t>
            </a:r>
          </a:p>
          <a:p>
            <a:pPr eaLnBrk="1" hangingPunct="1"/>
            <a:r>
              <a:rPr lang="en-US" altLang="zh-CN">
                <a:solidFill>
                  <a:srgbClr val="00B0F0"/>
                </a:solidFill>
              </a:rPr>
              <a:t>Lab </a:t>
            </a:r>
            <a:r>
              <a:rPr lang="en-US" altLang="zh-CN"/>
              <a:t>OR 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dirty="0"/>
              <a:t>Lab</a:t>
            </a:r>
          </a:p>
        </p:txBody>
      </p:sp>
      <p:sp>
        <p:nvSpPr>
          <p:cNvPr id="73731" name="Rectangle 3"/>
          <p:cNvSpPr>
            <a:spLocks noGrp="1" noChangeArrowheads="1"/>
          </p:cNvSpPr>
          <p:nvPr>
            <p:ph type="body" idx="1"/>
          </p:nvPr>
        </p:nvSpPr>
        <p:spPr>
          <a:xfrm>
            <a:off x="457199" y="1600200"/>
            <a:ext cx="8930335" cy="4525963"/>
          </a:xfrm>
        </p:spPr>
        <p:txBody>
          <a:bodyPr/>
          <a:lstStyle/>
          <a:p>
            <a:pPr eaLnBrk="1" hangingPunct="1"/>
            <a:r>
              <a:rPr lang="en-US" altLang="zh-CN" dirty="0"/>
              <a:t>6 lab sessions </a:t>
            </a:r>
          </a:p>
          <a:p>
            <a:pPr eaLnBrk="1" hangingPunct="1"/>
            <a:r>
              <a:rPr lang="en-US" altLang="zh-CN" dirty="0"/>
              <a:t>Pipeline implementation</a:t>
            </a:r>
          </a:p>
          <a:p>
            <a:pPr eaLnBrk="1" hangingPunct="1"/>
            <a:r>
              <a:rPr lang="en-US" altLang="zh-CN" dirty="0"/>
              <a:t>Cache implementation</a:t>
            </a:r>
          </a:p>
          <a:p>
            <a:pPr marL="0" indent="0" eaLnBrk="1" hangingPunct="1">
              <a:buNone/>
            </a:pPr>
            <a:endParaRPr lang="en-US" altLang="zh-CN" dirty="0"/>
          </a:p>
          <a:p>
            <a:pPr eaLnBrk="1" hangingPunct="1"/>
            <a:r>
              <a:rPr lang="en-US" altLang="zh-CN" dirty="0">
                <a:solidFill>
                  <a:srgbClr val="00B0F0"/>
                </a:solidFill>
              </a:rPr>
              <a:t>Demo</a:t>
            </a:r>
            <a:r>
              <a:rPr lang="en-US" altLang="zh-CN" dirty="0"/>
              <a:t>: individual OR group of up to two</a:t>
            </a:r>
          </a:p>
          <a:p>
            <a:pPr eaLnBrk="1" hangingPunct="1"/>
            <a:r>
              <a:rPr lang="en-US" altLang="zh-CN" dirty="0">
                <a:solidFill>
                  <a:srgbClr val="00B0F0"/>
                </a:solidFill>
              </a:rPr>
              <a:t>Report</a:t>
            </a:r>
            <a:r>
              <a:rPr lang="en-US" altLang="zh-CN" dirty="0"/>
              <a:t>: individual</a:t>
            </a:r>
          </a:p>
          <a:p>
            <a:pPr eaLnBrk="1" hangingPunct="1"/>
            <a:endParaRPr lang="en-US" altLang="zh-CN"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dirty="0"/>
              <a:t>Lab</a:t>
            </a:r>
          </a:p>
        </p:txBody>
      </p:sp>
      <p:sp>
        <p:nvSpPr>
          <p:cNvPr id="73731" name="Rectangle 3"/>
          <p:cNvSpPr>
            <a:spLocks noGrp="1" noChangeArrowheads="1"/>
          </p:cNvSpPr>
          <p:nvPr>
            <p:ph type="body" idx="1"/>
          </p:nvPr>
        </p:nvSpPr>
        <p:spPr>
          <a:xfrm>
            <a:off x="457200" y="1600200"/>
            <a:ext cx="9335380" cy="4525963"/>
          </a:xfrm>
        </p:spPr>
        <p:txBody>
          <a:bodyPr/>
          <a:lstStyle/>
          <a:p>
            <a:pPr eaLnBrk="1" hangingPunct="1"/>
            <a:r>
              <a:rPr lang="en-US" altLang="zh-CN" dirty="0"/>
              <a:t>Teaching Assistant                             </a:t>
            </a:r>
            <a:r>
              <a:rPr lang="en-CN" dirty="0"/>
              <a:t>Chenlu Miao </a:t>
            </a:r>
            <a:r>
              <a:rPr lang="en-US" dirty="0">
                <a:hlinkClick r:id="rId3"/>
              </a:rPr>
              <a:t>clmiao@zju.edu.cn</a:t>
            </a:r>
            <a:r>
              <a:rPr lang="en-CN" dirty="0"/>
              <a:t>                                 </a:t>
            </a:r>
            <a:endParaRPr lang="en-US" dirty="0"/>
          </a:p>
          <a:p>
            <a:pPr eaLnBrk="1" hangingPunct="1"/>
            <a:endParaRPr lang="en-US" altLang="zh-CN" dirty="0"/>
          </a:p>
          <a:p>
            <a:pPr eaLnBrk="1" hangingPunct="1"/>
            <a:r>
              <a:rPr lang="en-US" altLang="zh-CN" dirty="0"/>
              <a:t>Tutorials from TA or YOU (</a:t>
            </a:r>
            <a:r>
              <a:rPr lang="en-US" altLang="zh-CN" dirty="0" err="1"/>
              <a:t>tutorial.pptx</a:t>
            </a:r>
            <a:r>
              <a:rPr lang="en-US" altLang="zh-CN" dirty="0"/>
              <a:t>/docx – for lab guidelines)</a:t>
            </a:r>
          </a:p>
          <a:p>
            <a:pPr marL="0" indent="0" eaLnBrk="1" hangingPunct="1">
              <a:buNone/>
            </a:pPr>
            <a:endParaRPr lang="en-US" altLang="zh-CN" dirty="0"/>
          </a:p>
          <a:p>
            <a:pPr eaLnBrk="1" hangingPunct="1"/>
            <a:r>
              <a:rPr lang="en-US" altLang="zh-CN" dirty="0">
                <a:solidFill>
                  <a:srgbClr val="00B0F0"/>
                </a:solidFill>
              </a:rPr>
              <a:t>Demo</a:t>
            </a:r>
            <a:r>
              <a:rPr lang="en-US" altLang="zh-CN" dirty="0"/>
              <a:t>: individual OR group of up to two</a:t>
            </a:r>
          </a:p>
          <a:p>
            <a:pPr eaLnBrk="1" hangingPunct="1"/>
            <a:r>
              <a:rPr lang="en-US" altLang="zh-CN" dirty="0">
                <a:solidFill>
                  <a:srgbClr val="00B0F0"/>
                </a:solidFill>
              </a:rPr>
              <a:t>Report</a:t>
            </a:r>
            <a:r>
              <a:rPr lang="en-US" altLang="zh-CN" dirty="0"/>
              <a:t>: individual</a:t>
            </a:r>
          </a:p>
          <a:p>
            <a:pPr eaLnBrk="1" hangingPunct="1"/>
            <a:endParaRPr lang="en-US" altLang="zh-CN" dirty="0"/>
          </a:p>
        </p:txBody>
      </p:sp>
    </p:spTree>
    <p:extLst>
      <p:ext uri="{BB962C8B-B14F-4D97-AF65-F5344CB8AC3E}">
        <p14:creationId xmlns:p14="http://schemas.microsoft.com/office/powerpoint/2010/main" val="201419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89D-E2D7-3F4E-8517-40E9952AA846}"/>
              </a:ext>
            </a:extLst>
          </p:cNvPr>
          <p:cNvSpPr>
            <a:spLocks noGrp="1"/>
          </p:cNvSpPr>
          <p:nvPr>
            <p:ph type="title"/>
          </p:nvPr>
        </p:nvSpPr>
        <p:spPr/>
        <p:txBody>
          <a:bodyPr/>
          <a:lstStyle/>
          <a:p>
            <a:r>
              <a:rPr lang="en-CN" dirty="0"/>
              <a:t>Lab</a:t>
            </a:r>
          </a:p>
        </p:txBody>
      </p:sp>
      <p:sp>
        <p:nvSpPr>
          <p:cNvPr id="3" name="Content Placeholder 2">
            <a:extLst>
              <a:ext uri="{FF2B5EF4-FFF2-40B4-BE49-F238E27FC236}">
                <a16:creationId xmlns:a16="http://schemas.microsoft.com/office/drawing/2014/main" id="{B294F2A3-C864-DE46-8D2A-DFB498D8EBBF}"/>
              </a:ext>
            </a:extLst>
          </p:cNvPr>
          <p:cNvSpPr>
            <a:spLocks noGrp="1"/>
          </p:cNvSpPr>
          <p:nvPr>
            <p:ph idx="1"/>
          </p:nvPr>
        </p:nvSpPr>
        <p:spPr/>
        <p:txBody>
          <a:bodyPr/>
          <a:lstStyle/>
          <a:p>
            <a:r>
              <a:rPr lang="en-US" dirty="0">
                <a:solidFill>
                  <a:srgbClr val="00B0F0"/>
                </a:solidFill>
              </a:rPr>
              <a:t>L</a:t>
            </a:r>
            <a:r>
              <a:rPr lang="en-CN" dirty="0">
                <a:solidFill>
                  <a:srgbClr val="00B0F0"/>
                </a:solidFill>
              </a:rPr>
              <a:t>ab 01: 6%                                           </a:t>
            </a:r>
            <a:r>
              <a:rPr lang="en-US" dirty="0"/>
              <a:t>Implement a 5-staged pipelined CPU with forwarding and predicted-not-taken to support RV32I instructions</a:t>
            </a:r>
            <a:endParaRPr lang="en-CN" dirty="0"/>
          </a:p>
          <a:p>
            <a:r>
              <a:rPr lang="en-CN" dirty="0">
                <a:solidFill>
                  <a:srgbClr val="00B0F0"/>
                </a:solidFill>
              </a:rPr>
              <a:t>Lab 02: 4%                                  </a:t>
            </a:r>
            <a:r>
              <a:rPr lang="en-US" dirty="0"/>
              <a:t>Implement handling of interrupt and exception on the pipelined CPU from Lab 01</a:t>
            </a:r>
            <a:endParaRPr lang="en-CN" dirty="0"/>
          </a:p>
        </p:txBody>
      </p:sp>
    </p:spTree>
    <p:extLst>
      <p:ext uri="{BB962C8B-B14F-4D97-AF65-F5344CB8AC3E}">
        <p14:creationId xmlns:p14="http://schemas.microsoft.com/office/powerpoint/2010/main" val="3056646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89D-E2D7-3F4E-8517-40E9952AA846}"/>
              </a:ext>
            </a:extLst>
          </p:cNvPr>
          <p:cNvSpPr>
            <a:spLocks noGrp="1"/>
          </p:cNvSpPr>
          <p:nvPr>
            <p:ph type="title"/>
          </p:nvPr>
        </p:nvSpPr>
        <p:spPr/>
        <p:txBody>
          <a:bodyPr/>
          <a:lstStyle/>
          <a:p>
            <a:r>
              <a:rPr lang="en-CN" dirty="0"/>
              <a:t>Lab</a:t>
            </a:r>
          </a:p>
        </p:txBody>
      </p:sp>
      <p:sp>
        <p:nvSpPr>
          <p:cNvPr id="3" name="Content Placeholder 2">
            <a:extLst>
              <a:ext uri="{FF2B5EF4-FFF2-40B4-BE49-F238E27FC236}">
                <a16:creationId xmlns:a16="http://schemas.microsoft.com/office/drawing/2014/main" id="{B294F2A3-C864-DE46-8D2A-DFB498D8EBBF}"/>
              </a:ext>
            </a:extLst>
          </p:cNvPr>
          <p:cNvSpPr>
            <a:spLocks noGrp="1"/>
          </p:cNvSpPr>
          <p:nvPr>
            <p:ph idx="1"/>
          </p:nvPr>
        </p:nvSpPr>
        <p:spPr/>
        <p:txBody>
          <a:bodyPr/>
          <a:lstStyle/>
          <a:p>
            <a:r>
              <a:rPr lang="en-US" dirty="0">
                <a:solidFill>
                  <a:srgbClr val="00B0F0"/>
                </a:solidFill>
              </a:rPr>
              <a:t>L</a:t>
            </a:r>
            <a:r>
              <a:rPr lang="en-CN" dirty="0">
                <a:solidFill>
                  <a:srgbClr val="00B0F0"/>
                </a:solidFill>
              </a:rPr>
              <a:t>ab 03: 3%                                           </a:t>
            </a:r>
            <a:r>
              <a:rPr lang="en-US" dirty="0"/>
              <a:t>Implement a two-way associative cache through simulation</a:t>
            </a:r>
            <a:endParaRPr lang="en-CN" dirty="0"/>
          </a:p>
          <a:p>
            <a:r>
              <a:rPr lang="en-CN" dirty="0">
                <a:solidFill>
                  <a:srgbClr val="00B0F0"/>
                </a:solidFill>
              </a:rPr>
              <a:t>Lab 04: 4%                                  </a:t>
            </a:r>
            <a:r>
              <a:rPr lang="en-US" dirty="0"/>
              <a:t>Incorporate the two-way associative cache from Lab 03 to the pipelined CPU from Lab 02</a:t>
            </a:r>
            <a:endParaRPr lang="en-CN" dirty="0"/>
          </a:p>
        </p:txBody>
      </p:sp>
    </p:spTree>
    <p:extLst>
      <p:ext uri="{BB962C8B-B14F-4D97-AF65-F5344CB8AC3E}">
        <p14:creationId xmlns:p14="http://schemas.microsoft.com/office/powerpoint/2010/main" val="37613659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89D-E2D7-3F4E-8517-40E9952AA846}"/>
              </a:ext>
            </a:extLst>
          </p:cNvPr>
          <p:cNvSpPr>
            <a:spLocks noGrp="1"/>
          </p:cNvSpPr>
          <p:nvPr>
            <p:ph type="title"/>
          </p:nvPr>
        </p:nvSpPr>
        <p:spPr/>
        <p:txBody>
          <a:bodyPr/>
          <a:lstStyle/>
          <a:p>
            <a:r>
              <a:rPr lang="en-CN" dirty="0"/>
              <a:t>Lab</a:t>
            </a:r>
          </a:p>
        </p:txBody>
      </p:sp>
      <p:sp>
        <p:nvSpPr>
          <p:cNvPr id="3" name="Content Placeholder 2">
            <a:extLst>
              <a:ext uri="{FF2B5EF4-FFF2-40B4-BE49-F238E27FC236}">
                <a16:creationId xmlns:a16="http://schemas.microsoft.com/office/drawing/2014/main" id="{B294F2A3-C864-DE46-8D2A-DFB498D8EBBF}"/>
              </a:ext>
            </a:extLst>
          </p:cNvPr>
          <p:cNvSpPr>
            <a:spLocks noGrp="1"/>
          </p:cNvSpPr>
          <p:nvPr>
            <p:ph idx="1"/>
          </p:nvPr>
        </p:nvSpPr>
        <p:spPr/>
        <p:txBody>
          <a:bodyPr/>
          <a:lstStyle/>
          <a:p>
            <a:r>
              <a:rPr lang="en-US" dirty="0">
                <a:solidFill>
                  <a:srgbClr val="00B0F0"/>
                </a:solidFill>
              </a:rPr>
              <a:t>L</a:t>
            </a:r>
            <a:r>
              <a:rPr lang="en-CN" dirty="0">
                <a:solidFill>
                  <a:srgbClr val="00B0F0"/>
                </a:solidFill>
              </a:rPr>
              <a:t>ab 05: 7%                                           </a:t>
            </a:r>
            <a:r>
              <a:rPr lang="en-US" dirty="0"/>
              <a:t>Extend the pipelined CPU from Lab 02 to support multi-cycle operations, out-of-order execution, and hazard detection</a:t>
            </a:r>
            <a:endParaRPr lang="en-CN" dirty="0"/>
          </a:p>
          <a:p>
            <a:r>
              <a:rPr lang="en-CN" dirty="0">
                <a:solidFill>
                  <a:srgbClr val="00B0F0"/>
                </a:solidFill>
              </a:rPr>
              <a:t>Lab 06: 8%                                  </a:t>
            </a:r>
            <a:r>
              <a:rPr lang="en-US" dirty="0"/>
              <a:t>Extend the pipelined CPU from Lab 05 to support dynamic scheduling such as </a:t>
            </a:r>
            <a:r>
              <a:rPr lang="en-US" dirty="0" err="1"/>
              <a:t>Scoreboarding</a:t>
            </a:r>
            <a:r>
              <a:rPr lang="en-US" dirty="0"/>
              <a:t> or </a:t>
            </a:r>
            <a:r>
              <a:rPr lang="en-US" dirty="0" err="1"/>
              <a:t>Tomasulo</a:t>
            </a:r>
            <a:endParaRPr lang="en-CN" dirty="0"/>
          </a:p>
        </p:txBody>
      </p:sp>
    </p:spTree>
    <p:extLst>
      <p:ext uri="{BB962C8B-B14F-4D97-AF65-F5344CB8AC3E}">
        <p14:creationId xmlns:p14="http://schemas.microsoft.com/office/powerpoint/2010/main" val="4996764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dirty="0"/>
              <a:t>Lab</a:t>
            </a:r>
          </a:p>
        </p:txBody>
      </p:sp>
      <p:sp>
        <p:nvSpPr>
          <p:cNvPr id="76803" name="Rectangle 3"/>
          <p:cNvSpPr>
            <a:spLocks noGrp="1" noChangeArrowheads="1"/>
          </p:cNvSpPr>
          <p:nvPr>
            <p:ph type="body" idx="1"/>
          </p:nvPr>
        </p:nvSpPr>
        <p:spPr/>
        <p:txBody>
          <a:bodyPr/>
          <a:lstStyle/>
          <a:p>
            <a:pPr eaLnBrk="1" hangingPunct="1"/>
            <a:r>
              <a:rPr lang="en-US" altLang="zh-CN" dirty="0"/>
              <a:t>Call for </a:t>
            </a:r>
            <a:r>
              <a:rPr lang="en-US" altLang="zh-CN" b="1" dirty="0"/>
              <a:t>lab assistants</a:t>
            </a:r>
          </a:p>
          <a:p>
            <a:pPr eaLnBrk="1" hangingPunct="1"/>
            <a:endParaRPr lang="en-US" altLang="zh-CN" b="1" dirty="0"/>
          </a:p>
          <a:p>
            <a:pPr eaLnBrk="1" hangingPunct="1">
              <a:buFontTx/>
              <a:buNone/>
            </a:pPr>
            <a:r>
              <a:rPr lang="en-US" altLang="zh-CN" dirty="0"/>
              <a:t>	help tutor &amp; check the demo during lab sessions;</a:t>
            </a:r>
          </a:p>
          <a:p>
            <a:pPr eaLnBrk="1" hangingPunct="1">
              <a:buFontTx/>
              <a:buNone/>
            </a:pPr>
            <a:endParaRPr lang="en-US" altLang="zh-CN" dirty="0"/>
          </a:p>
          <a:p>
            <a:pPr eaLnBrk="1" hangingPunct="1">
              <a:buFontTx/>
              <a:buNone/>
            </a:pPr>
            <a:r>
              <a:rPr lang="en-US" altLang="zh-CN" dirty="0"/>
              <a:t>	get bonus credit;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a:t>Teaching Components</a:t>
            </a:r>
          </a:p>
        </p:txBody>
      </p:sp>
      <p:sp>
        <p:nvSpPr>
          <p:cNvPr id="77827" name="Rectangle 3"/>
          <p:cNvSpPr>
            <a:spLocks noGrp="1" noChangeArrowheads="1"/>
          </p:cNvSpPr>
          <p:nvPr>
            <p:ph type="body" idx="1"/>
          </p:nvPr>
        </p:nvSpPr>
        <p:spPr/>
        <p:txBody>
          <a:bodyPr/>
          <a:lstStyle/>
          <a:p>
            <a:pPr eaLnBrk="1" hangingPunct="1"/>
            <a:r>
              <a:rPr lang="en-US" altLang="zh-CN"/>
              <a:t>Lecture</a:t>
            </a:r>
          </a:p>
          <a:p>
            <a:pPr eaLnBrk="1" hangingPunct="1"/>
            <a:r>
              <a:rPr lang="en-US" altLang="zh-CN"/>
              <a:t>Lab OR </a:t>
            </a:r>
            <a:r>
              <a:rPr lang="en-US" altLang="zh-CN">
                <a:solidFill>
                  <a:srgbClr val="00B0F0"/>
                </a:solidFill>
              </a:rPr>
              <a:t>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1"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3"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pic>
        <p:nvPicPr>
          <p:cNvPr id="12300"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977A11-48A0-A4D5-F77A-7C2116BE249C}"/>
              </a:ext>
            </a:extLst>
          </p:cNvPr>
          <p:cNvPicPr>
            <a:picLocks noChangeAspect="1"/>
          </p:cNvPicPr>
          <p:nvPr/>
        </p:nvPicPr>
        <p:blipFill>
          <a:blip r:embed="rId2"/>
          <a:stretch>
            <a:fillRect/>
          </a:stretch>
        </p:blipFill>
        <p:spPr>
          <a:xfrm>
            <a:off x="0" y="2050996"/>
            <a:ext cx="9144000" cy="4812115"/>
          </a:xfrm>
          <a:prstGeom prst="rect">
            <a:avLst/>
          </a:prstGeom>
        </p:spPr>
      </p:pic>
      <p:sp>
        <p:nvSpPr>
          <p:cNvPr id="5" name="Rectangle 3"/>
          <p:cNvSpPr txBox="1">
            <a:spLocks noChangeArrowheads="1"/>
          </p:cNvSpPr>
          <p:nvPr/>
        </p:nvSpPr>
        <p:spPr bwMode="auto">
          <a:xfrm>
            <a:off x="0" y="1600200"/>
            <a:ext cx="9144000" cy="4525963"/>
          </a:xfrm>
          <a:prstGeom prst="rect">
            <a:avLst/>
          </a:prstGeom>
          <a:noFill/>
          <a:ln w="9525">
            <a:noFill/>
            <a:miter lim="800000"/>
            <a:headEnd/>
            <a:tailEnd/>
          </a:ln>
        </p:spPr>
        <p:txBody>
          <a:bodyPr/>
          <a:lstStyle/>
          <a:p>
            <a:pPr marL="342900" indent="-342900">
              <a:spcBef>
                <a:spcPct val="20000"/>
              </a:spcBef>
              <a:defRPr/>
            </a:pPr>
            <a:r>
              <a:rPr lang="en-US" altLang="zh-CN" sz="2800" kern="0" dirty="0">
                <a:latin typeface="+mn-lt"/>
                <a:ea typeface="+mn-ea"/>
                <a:hlinkClick r:id="rId3"/>
              </a:rPr>
              <a:t>http://list.zju.edu.cn/kaibu/comparch2022/</a:t>
            </a:r>
          </a:p>
          <a:p>
            <a:pPr marL="342900" indent="-342900">
              <a:spcBef>
                <a:spcPct val="20000"/>
              </a:spcBef>
              <a:defRPr/>
            </a:pPr>
            <a:r>
              <a:rPr lang="en-US" altLang="zh-CN" sz="2800" kern="0" dirty="0">
                <a:latin typeface="+mn-lt"/>
                <a:ea typeface="+mn-ea"/>
                <a:hlinkClick r:id="rId3"/>
              </a:rPr>
              <a:t>research.html</a:t>
            </a:r>
            <a:endParaRPr lang="en-US" altLang="zh-CN" sz="3200" kern="0" dirty="0">
              <a:latin typeface="+mn-lt"/>
              <a:ea typeface="+mn-ea"/>
            </a:endParaRPr>
          </a:p>
        </p:txBody>
      </p:sp>
      <p:sp>
        <p:nvSpPr>
          <p:cNvPr id="78852" name="标题 1"/>
          <p:cNvSpPr>
            <a:spLocks noGrp="1"/>
          </p:cNvSpPr>
          <p:nvPr>
            <p:ph type="title"/>
          </p:nvPr>
        </p:nvSpPr>
        <p:spPr/>
        <p:txBody>
          <a:bodyPr/>
          <a:lstStyle/>
          <a:p>
            <a:r>
              <a:rPr lang="en-US" altLang="zh-CN"/>
              <a:t>Research Practice</a:t>
            </a:r>
            <a:endParaRPr lang="zh-CN" altLang="en-US"/>
          </a:p>
        </p:txBody>
      </p:sp>
      <p:cxnSp>
        <p:nvCxnSpPr>
          <p:cNvPr id="6" name="直接箭头连接符 5"/>
          <p:cNvCxnSpPr/>
          <p:nvPr/>
        </p:nvCxnSpPr>
        <p:spPr>
          <a:xfrm>
            <a:off x="0" y="4419110"/>
            <a:ext cx="6350000" cy="1588"/>
          </a:xfrm>
          <a:prstGeom prst="straightConnector1">
            <a:avLst/>
          </a:prstGeom>
          <a:ln>
            <a:solidFill>
              <a:srgbClr val="00B050"/>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82700" y="4451350"/>
            <a:ext cx="5156200" cy="492125"/>
          </a:xfrm>
          <a:prstGeom prst="rect">
            <a:avLst/>
          </a:prstGeom>
          <a:noFill/>
        </p:spPr>
        <p:txBody>
          <a:bodyPr>
            <a:spAutoFit/>
          </a:bodyPr>
          <a:lstStyle/>
          <a:p>
            <a:pPr algn="r">
              <a:defRPr/>
            </a:pPr>
            <a:r>
              <a:rPr lang="en-US" altLang="zh-CN" sz="2600" b="1">
                <a:solidFill>
                  <a:srgbClr val="00B050"/>
                </a:solidFill>
                <a:latin typeface="+mj-lt"/>
              </a:rPr>
              <a:t>WOW THE CLASS!</a:t>
            </a:r>
            <a:endParaRPr lang="zh-CN" altLang="en-US" sz="2600" b="1">
              <a:solidFill>
                <a:srgbClr val="00B050"/>
              </a:solidFill>
              <a:latin typeface="+mj-lt"/>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Why do you care?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waive lab </a:t>
            </a:r>
            <a:r>
              <a:rPr lang="en-US" altLang="zh-CN" sz="4400" b="1" err="1">
                <a:solidFill>
                  <a:schemeClr val="tx2"/>
                </a:solidFill>
                <a:latin typeface="Verdana" panose="020B0604030504040204" pitchFamily="34" charset="0"/>
              </a:rPr>
              <a:t>demos&amp;reports</a:t>
            </a:r>
            <a:endParaRPr lang="en-US" altLang="zh-CN" sz="4400" b="1">
              <a:solidFill>
                <a:schemeClr val="tx2"/>
              </a:solidFill>
              <a:latin typeface="Verdana" panose="020B060403050404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spice up</a:t>
            </a:r>
          </a:p>
          <a:p>
            <a:pPr algn="ctr" eaLnBrk="1" hangingPunct="1"/>
            <a:r>
              <a:rPr lang="en-US" altLang="zh-CN" sz="4400" b="1">
                <a:solidFill>
                  <a:schemeClr val="tx2"/>
                </a:solidFill>
                <a:latin typeface="Verdana" panose="020B0604030504040204" pitchFamily="34" charset="0"/>
              </a:rPr>
              <a:t>graduate application</a:t>
            </a:r>
          </a:p>
        </p:txBody>
      </p:sp>
    </p:spTree>
    <p:extLst>
      <p:ext uri="{BB962C8B-B14F-4D97-AF65-F5344CB8AC3E}">
        <p14:creationId xmlns:p14="http://schemas.microsoft.com/office/powerpoint/2010/main" val="36631319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8255-0CC9-3F46-A5C3-85BF623B3CF2}"/>
              </a:ext>
            </a:extLst>
          </p:cNvPr>
          <p:cNvSpPr>
            <a:spLocks noGrp="1"/>
          </p:cNvSpPr>
          <p:nvPr>
            <p:ph type="title"/>
          </p:nvPr>
        </p:nvSpPr>
        <p:spPr/>
        <p:txBody>
          <a:bodyPr/>
          <a:lstStyle/>
          <a:p>
            <a:r>
              <a:rPr lang="en-US"/>
              <a:t>Special Thanks</a:t>
            </a:r>
          </a:p>
        </p:txBody>
      </p:sp>
      <p:sp>
        <p:nvSpPr>
          <p:cNvPr id="3" name="Content Placeholder 2">
            <a:extLst>
              <a:ext uri="{FF2B5EF4-FFF2-40B4-BE49-F238E27FC236}">
                <a16:creationId xmlns:a16="http://schemas.microsoft.com/office/drawing/2014/main" id="{D2C5F72F-9E9F-4B4A-B758-D7F844F874D5}"/>
              </a:ext>
            </a:extLst>
          </p:cNvPr>
          <p:cNvSpPr>
            <a:spLocks noGrp="1"/>
          </p:cNvSpPr>
          <p:nvPr>
            <p:ph idx="1"/>
          </p:nvPr>
        </p:nvSpPr>
        <p:spPr>
          <a:xfrm>
            <a:off x="457199" y="1600200"/>
            <a:ext cx="8686801" cy="4525963"/>
          </a:xfrm>
        </p:spPr>
        <p:txBody>
          <a:bodyPr/>
          <a:lstStyle/>
          <a:p>
            <a:r>
              <a:rPr lang="en-US" dirty="0">
                <a:hlinkClick r:id="rId2"/>
              </a:rPr>
              <a:t>Weixin Liang</a:t>
            </a:r>
            <a:r>
              <a:rPr lang="en-US" dirty="0"/>
              <a:t> (Stanford PhD)</a:t>
            </a:r>
          </a:p>
          <a:p>
            <a:r>
              <a:rPr lang="en-US" dirty="0">
                <a:hlinkClick r:id="rId3"/>
              </a:rPr>
              <a:t>Ke Li </a:t>
            </a:r>
            <a:r>
              <a:rPr lang="en-US" dirty="0"/>
              <a:t>(Columbia MS, Activision)</a:t>
            </a:r>
          </a:p>
          <a:p>
            <a:r>
              <a:rPr lang="en-US" dirty="0">
                <a:hlinkClick r:id="rId4"/>
              </a:rPr>
              <a:t>Jinhong Li</a:t>
            </a:r>
            <a:r>
              <a:rPr lang="en-US" dirty="0"/>
              <a:t> (CUHK PhD)</a:t>
            </a:r>
          </a:p>
          <a:p>
            <a:r>
              <a:rPr lang="en-US" dirty="0">
                <a:hlinkClick r:id="rId5"/>
              </a:rPr>
              <a:t>Min Huang</a:t>
            </a:r>
            <a:r>
              <a:rPr lang="en-US" dirty="0"/>
              <a:t> (CMU MS, LinkedIn)</a:t>
            </a:r>
          </a:p>
          <a:p>
            <a:r>
              <a:rPr lang="en-US" dirty="0">
                <a:hlinkClick r:id="rId6"/>
              </a:rPr>
              <a:t>Qinhan Tan</a:t>
            </a:r>
            <a:r>
              <a:rPr lang="en-US" dirty="0"/>
              <a:t> (Princeton PhD)</a:t>
            </a:r>
          </a:p>
          <a:p>
            <a:r>
              <a:rPr lang="en-US" dirty="0">
                <a:hlinkClick r:id="rId7"/>
              </a:rPr>
              <a:t>Zhihua Zeng</a:t>
            </a:r>
            <a:r>
              <a:rPr lang="en-US" dirty="0"/>
              <a:t> (Shopee, Microsoft)</a:t>
            </a:r>
          </a:p>
          <a:p>
            <a:r>
              <a:rPr lang="en-US" dirty="0">
                <a:hlinkClick r:id="rId8"/>
              </a:rPr>
              <a:t>Chenlu Miao</a:t>
            </a:r>
            <a:r>
              <a:rPr lang="en-US" dirty="0"/>
              <a:t> (ZJU MS)</a:t>
            </a:r>
          </a:p>
          <a:p>
            <a:r>
              <a:rPr lang="en-US" dirty="0" err="1"/>
              <a:t>Yilong</a:t>
            </a:r>
            <a:r>
              <a:rPr lang="en-US" dirty="0"/>
              <a:t> Yang (University of Virginia PhD)</a:t>
            </a:r>
          </a:p>
          <a:p>
            <a:endParaRPr lang="en-US" dirty="0"/>
          </a:p>
        </p:txBody>
      </p:sp>
    </p:spTree>
    <p:extLst>
      <p:ext uri="{BB962C8B-B14F-4D97-AF65-F5344CB8AC3E}">
        <p14:creationId xmlns:p14="http://schemas.microsoft.com/office/powerpoint/2010/main" val="19005121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8255-0CC9-3F46-A5C3-85BF623B3CF2}"/>
              </a:ext>
            </a:extLst>
          </p:cNvPr>
          <p:cNvSpPr>
            <a:spLocks noGrp="1"/>
          </p:cNvSpPr>
          <p:nvPr>
            <p:ph type="title"/>
          </p:nvPr>
        </p:nvSpPr>
        <p:spPr/>
        <p:txBody>
          <a:bodyPr/>
          <a:lstStyle/>
          <a:p>
            <a:r>
              <a:rPr lang="en-US"/>
              <a:t>Special Thanks</a:t>
            </a:r>
          </a:p>
        </p:txBody>
      </p:sp>
      <p:sp>
        <p:nvSpPr>
          <p:cNvPr id="3" name="Content Placeholder 2">
            <a:extLst>
              <a:ext uri="{FF2B5EF4-FFF2-40B4-BE49-F238E27FC236}">
                <a16:creationId xmlns:a16="http://schemas.microsoft.com/office/drawing/2014/main" id="{D2C5F72F-9E9F-4B4A-B758-D7F844F874D5}"/>
              </a:ext>
            </a:extLst>
          </p:cNvPr>
          <p:cNvSpPr>
            <a:spLocks noGrp="1"/>
          </p:cNvSpPr>
          <p:nvPr>
            <p:ph idx="1"/>
          </p:nvPr>
        </p:nvSpPr>
        <p:spPr>
          <a:xfrm>
            <a:off x="457199" y="1600200"/>
            <a:ext cx="8840326" cy="4525963"/>
          </a:xfrm>
        </p:spPr>
        <p:txBody>
          <a:bodyPr/>
          <a:lstStyle/>
          <a:p>
            <a:r>
              <a:rPr lang="en-US" dirty="0" err="1"/>
              <a:t>Yiming</a:t>
            </a:r>
            <a:r>
              <a:rPr lang="en-US" dirty="0"/>
              <a:t> Wei, </a:t>
            </a:r>
            <a:r>
              <a:rPr lang="en-US" dirty="0" err="1"/>
              <a:t>Jingsen</a:t>
            </a:r>
            <a:r>
              <a:rPr lang="en-US" dirty="0"/>
              <a:t> Zhu,               Xingjian Zhang, Miao Zhang,               Yuan Tian, Tianqi Song, </a:t>
            </a:r>
            <a:r>
              <a:rPr lang="en-US" dirty="0" err="1"/>
              <a:t>Danli</a:t>
            </a:r>
            <a:r>
              <a:rPr lang="en-US" dirty="0"/>
              <a:t> Wen, Shuai Zeng, </a:t>
            </a:r>
            <a:r>
              <a:rPr lang="en-US" dirty="0" err="1"/>
              <a:t>Yunjie</a:t>
            </a:r>
            <a:r>
              <a:rPr lang="en-US" dirty="0"/>
              <a:t> Chu, </a:t>
            </a:r>
            <a:r>
              <a:rPr lang="en-US" dirty="0" err="1"/>
              <a:t>Yaohui</a:t>
            </a:r>
            <a:r>
              <a:rPr lang="en-US" dirty="0"/>
              <a:t> Zhang…</a:t>
            </a:r>
          </a:p>
          <a:p>
            <a:endParaRPr lang="en-US" dirty="0"/>
          </a:p>
        </p:txBody>
      </p:sp>
    </p:spTree>
    <p:extLst>
      <p:ext uri="{BB962C8B-B14F-4D97-AF65-F5344CB8AC3E}">
        <p14:creationId xmlns:p14="http://schemas.microsoft.com/office/powerpoint/2010/main" val="30337559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98F12E-2A07-A14C-9E7C-08BF519891A9}"/>
              </a:ext>
            </a:extLst>
          </p:cNvPr>
          <p:cNvPicPr>
            <a:picLocks noChangeAspect="1"/>
          </p:cNvPicPr>
          <p:nvPr/>
        </p:nvPicPr>
        <p:blipFill>
          <a:blip r:embed="rId2"/>
          <a:stretch>
            <a:fillRect/>
          </a:stretch>
        </p:blipFill>
        <p:spPr>
          <a:xfrm>
            <a:off x="2544542" y="1591933"/>
            <a:ext cx="6599458" cy="2448912"/>
          </a:xfrm>
          <a:prstGeom prst="rect">
            <a:avLst/>
          </a:prstGeom>
        </p:spPr>
      </p:pic>
      <p:sp>
        <p:nvSpPr>
          <p:cNvPr id="2" name="Title 1">
            <a:extLst>
              <a:ext uri="{FF2B5EF4-FFF2-40B4-BE49-F238E27FC236}">
                <a16:creationId xmlns:a16="http://schemas.microsoft.com/office/drawing/2014/main" id="{BB62CB48-E3B7-C942-B731-AFAD4942CFE3}"/>
              </a:ext>
            </a:extLst>
          </p:cNvPr>
          <p:cNvSpPr>
            <a:spLocks noGrp="1"/>
          </p:cNvSpPr>
          <p:nvPr>
            <p:ph type="title"/>
          </p:nvPr>
        </p:nvSpPr>
        <p:spPr/>
        <p:txBody>
          <a:bodyPr/>
          <a:lstStyle/>
          <a:p>
            <a:r>
              <a:rPr lang="en-CN"/>
              <a:t>WOW</a:t>
            </a:r>
          </a:p>
        </p:txBody>
      </p:sp>
      <p:sp>
        <p:nvSpPr>
          <p:cNvPr id="3" name="Content Placeholder 2">
            <a:extLst>
              <a:ext uri="{FF2B5EF4-FFF2-40B4-BE49-F238E27FC236}">
                <a16:creationId xmlns:a16="http://schemas.microsoft.com/office/drawing/2014/main" id="{64E855E3-4D6A-F24D-8B9F-49077FAA640F}"/>
              </a:ext>
            </a:extLst>
          </p:cNvPr>
          <p:cNvSpPr>
            <a:spLocks noGrp="1"/>
          </p:cNvSpPr>
          <p:nvPr>
            <p:ph idx="1"/>
          </p:nvPr>
        </p:nvSpPr>
        <p:spPr>
          <a:xfrm>
            <a:off x="0" y="1600200"/>
            <a:ext cx="9144000" cy="4525963"/>
          </a:xfrm>
        </p:spPr>
        <p:txBody>
          <a:bodyPr/>
          <a:lstStyle/>
          <a:p>
            <a:pPr marL="0" indent="0">
              <a:buNone/>
            </a:pPr>
            <a:endParaRPr lang="en-US" dirty="0">
              <a:hlinkClick r:id="rId3"/>
            </a:endParaRPr>
          </a:p>
          <a:p>
            <a:pPr marL="0" indent="0">
              <a:buNone/>
            </a:pPr>
            <a:r>
              <a:rPr lang="en-US" dirty="0">
                <a:hlinkClick r:id="rId3"/>
              </a:rPr>
              <a:t>PhantomCache</a:t>
            </a:r>
            <a:endParaRPr lang="en-US" dirty="0"/>
          </a:p>
          <a:p>
            <a:pPr marL="0" indent="0">
              <a:buNone/>
            </a:pPr>
            <a:r>
              <a:rPr lang="en-US" dirty="0"/>
              <a:t>NDSS </a:t>
            </a:r>
            <a:r>
              <a:rPr lang="en-CN" dirty="0"/>
              <a:t>2020</a:t>
            </a:r>
          </a:p>
          <a:p>
            <a:endParaRPr lang="en-CN" dirty="0"/>
          </a:p>
          <a:p>
            <a:pPr marL="0" indent="0" algn="r">
              <a:buNone/>
            </a:pPr>
            <a:endParaRPr lang="en-US" dirty="0">
              <a:hlinkClick r:id="rId4"/>
            </a:endParaRPr>
          </a:p>
          <a:p>
            <a:pPr marL="0" indent="0" algn="r">
              <a:buNone/>
            </a:pPr>
            <a:endParaRPr lang="en-US" sz="2000" dirty="0">
              <a:hlinkClick r:id="rId4"/>
            </a:endParaRPr>
          </a:p>
          <a:p>
            <a:pPr marL="0" indent="0" algn="r">
              <a:buNone/>
            </a:pPr>
            <a:r>
              <a:rPr lang="en-US" dirty="0">
                <a:hlinkClick r:id="rId4"/>
              </a:rPr>
              <a:t>MemCloak</a:t>
            </a:r>
            <a:endParaRPr lang="en-US" dirty="0"/>
          </a:p>
          <a:p>
            <a:pPr marL="0" indent="0" algn="r">
              <a:buNone/>
            </a:pPr>
            <a:r>
              <a:rPr lang="en-US" dirty="0"/>
              <a:t>ACSAC </a:t>
            </a:r>
            <a:r>
              <a:rPr lang="en-CN" dirty="0"/>
              <a:t>2018</a:t>
            </a:r>
          </a:p>
          <a:p>
            <a:pPr algn="r"/>
            <a:endParaRPr lang="en-CN" dirty="0"/>
          </a:p>
        </p:txBody>
      </p:sp>
      <p:pic>
        <p:nvPicPr>
          <p:cNvPr id="4" name="Picture 3">
            <a:extLst>
              <a:ext uri="{FF2B5EF4-FFF2-40B4-BE49-F238E27FC236}">
                <a16:creationId xmlns:a16="http://schemas.microsoft.com/office/drawing/2014/main" id="{259EED6C-9305-9546-A824-A5180F07DE47}"/>
              </a:ext>
            </a:extLst>
          </p:cNvPr>
          <p:cNvPicPr>
            <a:picLocks noChangeAspect="1"/>
          </p:cNvPicPr>
          <p:nvPr/>
        </p:nvPicPr>
        <p:blipFill>
          <a:blip r:embed="rId5"/>
          <a:stretch>
            <a:fillRect/>
          </a:stretch>
        </p:blipFill>
        <p:spPr>
          <a:xfrm>
            <a:off x="0" y="4329100"/>
            <a:ext cx="5578479" cy="2538923"/>
          </a:xfrm>
          <a:prstGeom prst="rect">
            <a:avLst/>
          </a:prstGeom>
        </p:spPr>
      </p:pic>
      <p:sp>
        <p:nvSpPr>
          <p:cNvPr id="7" name="TextBox 6">
            <a:extLst>
              <a:ext uri="{FF2B5EF4-FFF2-40B4-BE49-F238E27FC236}">
                <a16:creationId xmlns:a16="http://schemas.microsoft.com/office/drawing/2014/main" id="{C3AB94C5-B74E-6643-83F1-69E450688A46}"/>
              </a:ext>
            </a:extLst>
          </p:cNvPr>
          <p:cNvSpPr txBox="1"/>
          <p:nvPr/>
        </p:nvSpPr>
        <p:spPr>
          <a:xfrm>
            <a:off x="10046677" y="5404338"/>
            <a:ext cx="184731" cy="369332"/>
          </a:xfrm>
          <a:prstGeom prst="rect">
            <a:avLst/>
          </a:prstGeom>
          <a:noFill/>
        </p:spPr>
        <p:txBody>
          <a:bodyPr wrap="none" rtlCol="0">
            <a:spAutoFit/>
          </a:bodyPr>
          <a:lstStyle/>
          <a:p>
            <a:endParaRPr lang="en-CN"/>
          </a:p>
        </p:txBody>
      </p:sp>
    </p:spTree>
    <p:extLst>
      <p:ext uri="{BB962C8B-B14F-4D97-AF65-F5344CB8AC3E}">
        <p14:creationId xmlns:p14="http://schemas.microsoft.com/office/powerpoint/2010/main" val="38636188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C5A244-C0A0-8DD6-AEAD-688B8C9C45CB}"/>
              </a:ext>
            </a:extLst>
          </p:cNvPr>
          <p:cNvPicPr>
            <a:picLocks noChangeAspect="1"/>
          </p:cNvPicPr>
          <p:nvPr/>
        </p:nvPicPr>
        <p:blipFill>
          <a:blip r:embed="rId2"/>
          <a:stretch>
            <a:fillRect/>
          </a:stretch>
        </p:blipFill>
        <p:spPr>
          <a:xfrm>
            <a:off x="-1487" y="4310457"/>
            <a:ext cx="6537995" cy="2268893"/>
          </a:xfrm>
          <a:prstGeom prst="rect">
            <a:avLst/>
          </a:prstGeom>
        </p:spPr>
      </p:pic>
      <p:sp>
        <p:nvSpPr>
          <p:cNvPr id="2" name="Title 1">
            <a:extLst>
              <a:ext uri="{FF2B5EF4-FFF2-40B4-BE49-F238E27FC236}">
                <a16:creationId xmlns:a16="http://schemas.microsoft.com/office/drawing/2014/main" id="{BB62CB48-E3B7-C942-B731-AFAD4942CFE3}"/>
              </a:ext>
            </a:extLst>
          </p:cNvPr>
          <p:cNvSpPr>
            <a:spLocks noGrp="1"/>
          </p:cNvSpPr>
          <p:nvPr>
            <p:ph type="title"/>
          </p:nvPr>
        </p:nvSpPr>
        <p:spPr/>
        <p:txBody>
          <a:bodyPr/>
          <a:lstStyle/>
          <a:p>
            <a:r>
              <a:rPr lang="en-CN"/>
              <a:t>WOW</a:t>
            </a:r>
          </a:p>
        </p:txBody>
      </p:sp>
      <p:sp>
        <p:nvSpPr>
          <p:cNvPr id="7" name="TextBox 6">
            <a:extLst>
              <a:ext uri="{FF2B5EF4-FFF2-40B4-BE49-F238E27FC236}">
                <a16:creationId xmlns:a16="http://schemas.microsoft.com/office/drawing/2014/main" id="{C3AB94C5-B74E-6643-83F1-69E450688A46}"/>
              </a:ext>
            </a:extLst>
          </p:cNvPr>
          <p:cNvSpPr txBox="1"/>
          <p:nvPr/>
        </p:nvSpPr>
        <p:spPr>
          <a:xfrm>
            <a:off x="10046677" y="5404338"/>
            <a:ext cx="184731" cy="369332"/>
          </a:xfrm>
          <a:prstGeom prst="rect">
            <a:avLst/>
          </a:prstGeom>
          <a:noFill/>
        </p:spPr>
        <p:txBody>
          <a:bodyPr wrap="none" rtlCol="0">
            <a:spAutoFit/>
          </a:bodyPr>
          <a:lstStyle/>
          <a:p>
            <a:endParaRPr lang="en-CN"/>
          </a:p>
        </p:txBody>
      </p:sp>
      <p:pic>
        <p:nvPicPr>
          <p:cNvPr id="6" name="Picture 5">
            <a:extLst>
              <a:ext uri="{FF2B5EF4-FFF2-40B4-BE49-F238E27FC236}">
                <a16:creationId xmlns:a16="http://schemas.microsoft.com/office/drawing/2014/main" id="{1575F4E9-CA7F-6245-AB61-400D4290ED70}"/>
              </a:ext>
            </a:extLst>
          </p:cNvPr>
          <p:cNvPicPr>
            <a:picLocks noChangeAspect="1"/>
          </p:cNvPicPr>
          <p:nvPr/>
        </p:nvPicPr>
        <p:blipFill>
          <a:blip r:embed="rId3"/>
          <a:stretch>
            <a:fillRect/>
          </a:stretch>
        </p:blipFill>
        <p:spPr>
          <a:xfrm>
            <a:off x="4707014" y="1591933"/>
            <a:ext cx="4438473" cy="2453963"/>
          </a:xfrm>
          <a:prstGeom prst="rect">
            <a:avLst/>
          </a:prstGeom>
        </p:spPr>
      </p:pic>
      <p:sp>
        <p:nvSpPr>
          <p:cNvPr id="3" name="Content Placeholder 2">
            <a:extLst>
              <a:ext uri="{FF2B5EF4-FFF2-40B4-BE49-F238E27FC236}">
                <a16:creationId xmlns:a16="http://schemas.microsoft.com/office/drawing/2014/main" id="{64E855E3-4D6A-F24D-8B9F-49077FAA640F}"/>
              </a:ext>
            </a:extLst>
          </p:cNvPr>
          <p:cNvSpPr>
            <a:spLocks noGrp="1"/>
          </p:cNvSpPr>
          <p:nvPr>
            <p:ph idx="1"/>
          </p:nvPr>
        </p:nvSpPr>
        <p:spPr>
          <a:xfrm>
            <a:off x="0" y="1600200"/>
            <a:ext cx="9144000" cy="4525963"/>
          </a:xfrm>
        </p:spPr>
        <p:txBody>
          <a:bodyPr/>
          <a:lstStyle/>
          <a:p>
            <a:pPr marL="0" indent="0">
              <a:buNone/>
            </a:pPr>
            <a:endParaRPr lang="en-US" dirty="0">
              <a:hlinkClick r:id="rId4"/>
            </a:endParaRPr>
          </a:p>
          <a:p>
            <a:pPr marL="0" indent="0">
              <a:buNone/>
            </a:pPr>
            <a:r>
              <a:rPr lang="en-US" dirty="0">
                <a:hlinkClick r:id="rId5"/>
              </a:rPr>
              <a:t>unXpec</a:t>
            </a:r>
            <a:endParaRPr lang="en-US" dirty="0"/>
          </a:p>
          <a:p>
            <a:pPr marL="0" indent="0">
              <a:buNone/>
            </a:pPr>
            <a:r>
              <a:rPr lang="en-US" dirty="0"/>
              <a:t>HPCA 2022</a:t>
            </a:r>
            <a:endParaRPr lang="en-CN" dirty="0"/>
          </a:p>
          <a:p>
            <a:pPr marL="0" indent="0">
              <a:buNone/>
            </a:pPr>
            <a:r>
              <a:rPr lang="en-CN" dirty="0"/>
              <a:t>ZJU’s first HPCA paper</a:t>
            </a:r>
          </a:p>
          <a:p>
            <a:pPr marL="0" indent="0" algn="r">
              <a:buNone/>
            </a:pPr>
            <a:endParaRPr lang="en-US" dirty="0">
              <a:hlinkClick r:id="rId6"/>
            </a:endParaRPr>
          </a:p>
          <a:p>
            <a:pPr marL="0" indent="0" algn="r">
              <a:buNone/>
            </a:pPr>
            <a:endParaRPr lang="en-US" sz="2000" dirty="0">
              <a:hlinkClick r:id="rId6"/>
            </a:endParaRPr>
          </a:p>
          <a:p>
            <a:pPr marL="0" indent="0" algn="r">
              <a:buNone/>
            </a:pPr>
            <a:r>
              <a:rPr lang="en-US" dirty="0">
                <a:hlinkClick r:id="rId7"/>
              </a:rPr>
              <a:t>SwiftDir</a:t>
            </a:r>
            <a:endParaRPr lang="en-US" dirty="0"/>
          </a:p>
          <a:p>
            <a:pPr marL="0" indent="0" algn="r">
              <a:buNone/>
            </a:pPr>
            <a:r>
              <a:rPr lang="en-US" dirty="0"/>
              <a:t>MICRO 2022</a:t>
            </a:r>
          </a:p>
          <a:p>
            <a:pPr marL="0" indent="0" algn="r">
              <a:buNone/>
            </a:pPr>
            <a:r>
              <a:rPr lang="en-US" dirty="0"/>
              <a:t>ZJU’s first MICRO paper(s)</a:t>
            </a:r>
            <a:endParaRPr lang="en-CN" dirty="0"/>
          </a:p>
          <a:p>
            <a:pPr algn="r"/>
            <a:endParaRPr lang="en-CN" dirty="0"/>
          </a:p>
        </p:txBody>
      </p:sp>
    </p:spTree>
    <p:extLst>
      <p:ext uri="{BB962C8B-B14F-4D97-AF65-F5344CB8AC3E}">
        <p14:creationId xmlns:p14="http://schemas.microsoft.com/office/powerpoint/2010/main" val="15221027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More than that?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learn to</a:t>
            </a:r>
            <a:br>
              <a:rPr lang="en-US" altLang="zh-CN" sz="4400" b="1">
                <a:solidFill>
                  <a:schemeClr val="tx2"/>
                </a:solidFill>
                <a:latin typeface="Verdana" panose="020B0604030504040204" pitchFamily="34" charset="0"/>
              </a:rPr>
            </a:br>
            <a:r>
              <a:rPr lang="en-US" altLang="zh-CN" sz="4400" b="1">
                <a:solidFill>
                  <a:schemeClr val="tx2"/>
                </a:solidFill>
                <a:latin typeface="Verdana" panose="020B0604030504040204" pitchFamily="34" charset="0"/>
              </a:rPr>
              <a:t>learn things differently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5"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6"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7"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8"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9"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pic>
        <p:nvPicPr>
          <p:cNvPr id="13325"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know not only how</a:t>
            </a:r>
            <a:br>
              <a:rPr lang="en-US" altLang="zh-CN" sz="4400" b="1" dirty="0">
                <a:solidFill>
                  <a:schemeClr val="tx2"/>
                </a:solidFill>
                <a:latin typeface="Verdana" panose="020B0604030504040204" pitchFamily="34" charset="0"/>
              </a:rPr>
            </a:br>
            <a:r>
              <a:rPr lang="en-US" altLang="zh-CN" sz="4400" b="1" dirty="0">
                <a:solidFill>
                  <a:schemeClr val="tx2"/>
                </a:solidFill>
                <a:latin typeface="Verdana" panose="020B0604030504040204" pitchFamily="34" charset="0"/>
              </a:rPr>
              <a:t>but also why and why not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a:solidFill>
                  <a:schemeClr val="tx2"/>
                </a:solidFill>
                <a:latin typeface="Verdana" panose="020B0604030504040204" pitchFamily="34" charset="0"/>
              </a:rPr>
              <a:t>read this book and you’ll see</a:t>
            </a:r>
            <a:br>
              <a:rPr lang="en-US" altLang="zh-CN" sz="1600" b="1">
                <a:solidFill>
                  <a:schemeClr val="tx2"/>
                </a:solidFill>
                <a:latin typeface="Verdana" panose="020B0604030504040204" pitchFamily="34" charset="0"/>
              </a:rPr>
            </a:br>
            <a:r>
              <a:rPr lang="en-US" altLang="zh-CN" sz="2800" b="1">
                <a:solidFill>
                  <a:schemeClr val="tx2"/>
                </a:solidFill>
                <a:latin typeface="Verdana" panose="020B0604030504040204" pitchFamily="34" charset="0"/>
              </a:rPr>
              <a:t>Operating Systems: Three Easy Pieces</a:t>
            </a:r>
            <a:br>
              <a:rPr lang="en-US" altLang="zh-CN" sz="2800" b="1">
                <a:solidFill>
                  <a:schemeClr val="tx2"/>
                </a:solidFill>
                <a:latin typeface="Verdana" panose="020B0604030504040204" pitchFamily="34" charset="0"/>
              </a:rPr>
            </a:br>
            <a:r>
              <a:rPr lang="en-US" altLang="zh-CN" sz="2000" b="1">
                <a:solidFill>
                  <a:schemeClr val="tx2"/>
                </a:solidFill>
                <a:latin typeface="Verdana" panose="020B0604030504040204" pitchFamily="34" charset="0"/>
                <a:hlinkClick r:id="rId3"/>
              </a:rPr>
              <a:t>http://pages.cs.wisc.edu/~remzi/OSTEP/</a:t>
            </a:r>
            <a:r>
              <a:rPr lang="en-US" altLang="zh-CN" sz="2800" b="1">
                <a:solidFill>
                  <a:schemeClr val="tx2"/>
                </a:solidFill>
                <a:latin typeface="Verdana" panose="020B0604030504040204" pitchFamily="34" charset="0"/>
              </a:rPr>
              <a:t> </a:t>
            </a:r>
            <a:endParaRPr lang="en-US" altLang="zh-CN" sz="4400" b="1">
              <a:solidFill>
                <a:schemeClr val="tx2"/>
              </a:solidFill>
              <a:latin typeface="Verdana" panose="020B060403050404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Grade?</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a:t>Grading (tentative)</a:t>
            </a:r>
          </a:p>
        </p:txBody>
      </p:sp>
      <p:graphicFrame>
        <p:nvGraphicFramePr>
          <p:cNvPr id="52265" name="Group 41"/>
          <p:cNvGraphicFramePr>
            <a:graphicFrameLocks noGrp="1"/>
          </p:cNvGraphicFramePr>
          <p:nvPr>
            <p:ph idx="1"/>
            <p:extLst>
              <p:ext uri="{D42A27DB-BD31-4B8C-83A1-F6EECF244321}">
                <p14:modId xmlns:p14="http://schemas.microsoft.com/office/powerpoint/2010/main" val="693466247"/>
              </p:ext>
            </p:extLst>
          </p:nvPr>
        </p:nvGraphicFramePr>
        <p:xfrm>
          <a:off x="457200" y="1600200"/>
          <a:ext cx="8229600" cy="4129089"/>
        </p:xfrm>
        <a:graphic>
          <a:graphicData uri="http://schemas.openxmlformats.org/drawingml/2006/table">
            <a:tbl>
              <a:tblPr/>
              <a:tblGrid>
                <a:gridCol w="1676400">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6478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Class Participation &amp; Performance</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6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16%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Assignment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78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Quiz</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62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32%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Lab OR Research</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425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Verdana" pitchFamily="34" charset="0"/>
                          <a:ea typeface="宋体" pitchFamily="2" charset="-122"/>
                        </a:rPr>
                        <a:t>40%</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Final Exam</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closed-book + memo</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Verdana" pitchFamily="34" charset="0"/>
                          <a:ea typeface="宋体" pitchFamily="2" charset="-122"/>
                        </a:rPr>
                        <a:t>10:30 – 12:30, January 03, 2023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2590800"/>
            <a:ext cx="9144000" cy="1143000"/>
          </a:xfrm>
        </p:spPr>
        <p:txBody>
          <a:bodyPr/>
          <a:lstStyle/>
          <a:p>
            <a:pPr eaLnBrk="1" hangingPunct="1"/>
            <a:r>
              <a:rPr lang="en-US" altLang="zh-CN"/>
              <a:t>How will I teach?</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z="4000" dirty="0"/>
              <a:t>What Students Expect from Teachers</a:t>
            </a:r>
          </a:p>
        </p:txBody>
      </p:sp>
      <p:sp>
        <p:nvSpPr>
          <p:cNvPr id="89091" name="Rectangle 3"/>
          <p:cNvSpPr>
            <a:spLocks noGrp="1" noChangeArrowheads="1"/>
          </p:cNvSpPr>
          <p:nvPr>
            <p:ph type="body" idx="1"/>
          </p:nvPr>
        </p:nvSpPr>
        <p:spPr/>
        <p:txBody>
          <a:bodyPr/>
          <a:lstStyle/>
          <a:p>
            <a:pPr eaLnBrk="1" hangingPunct="1"/>
            <a:r>
              <a:rPr lang="en-US" altLang="zh-CN"/>
              <a:t>Fun</a:t>
            </a:r>
          </a:p>
          <a:p>
            <a:pPr eaLnBrk="1" hangingPunct="1"/>
            <a:r>
              <a:rPr lang="en-US" altLang="zh-CN"/>
              <a:t>Humor</a:t>
            </a:r>
          </a:p>
          <a:p>
            <a:pPr eaLnBrk="1" hangingPunct="1"/>
            <a:r>
              <a:rPr lang="en-US" altLang="zh-CN"/>
              <a:t>Expertise</a:t>
            </a:r>
          </a:p>
          <a:p>
            <a:pPr eaLnBrk="1" hangingPunct="1"/>
            <a:r>
              <a:rPr lang="en-US" altLang="zh-CN"/>
              <a:t>Easy exam</a:t>
            </a:r>
          </a:p>
          <a:p>
            <a:pPr eaLnBrk="1" hangingPunct="1"/>
            <a:r>
              <a:rPr lang="en-US" altLang="zh-CN"/>
              <a:t>High grades</a:t>
            </a:r>
          </a:p>
          <a:p>
            <a:pPr eaLnBrk="1" hangingPunct="1"/>
            <a:r>
              <a:rPr lang="en-US" altLang="zh-CN"/>
              <a: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2590800"/>
            <a:ext cx="9144000" cy="1143000"/>
          </a:xfrm>
        </p:spPr>
        <p:txBody>
          <a:bodyPr/>
          <a:lstStyle/>
          <a:p>
            <a:pPr eaLnBrk="1" hangingPunct="1"/>
            <a:r>
              <a:rPr lang="en-US" altLang="zh-CN" sz="4000"/>
              <a:t>I wish I knew someone</a:t>
            </a:r>
            <a:br>
              <a:rPr lang="en-US" altLang="zh-CN" sz="4000"/>
            </a:br>
            <a:r>
              <a:rPr lang="en-US" altLang="zh-CN" sz="4000"/>
              <a:t>like this, too…</a:t>
            </a:r>
          </a:p>
        </p:txBody>
      </p:sp>
      <p:pic>
        <p:nvPicPr>
          <p:cNvPr id="3" name="Picture 2">
            <a:extLst>
              <a:ext uri="{FF2B5EF4-FFF2-40B4-BE49-F238E27FC236}">
                <a16:creationId xmlns:a16="http://schemas.microsoft.com/office/drawing/2014/main" id="{DEE33328-B507-A248-B826-F8321C790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290" y="3148806"/>
            <a:ext cx="6858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a:t>Teaching Plan</a:t>
            </a:r>
          </a:p>
        </p:txBody>
      </p:sp>
      <p:sp>
        <p:nvSpPr>
          <p:cNvPr id="91139" name="Rectangle 3"/>
          <p:cNvSpPr>
            <a:spLocks noGrp="1" noChangeArrowheads="1"/>
          </p:cNvSpPr>
          <p:nvPr>
            <p:ph type="body" idx="1"/>
          </p:nvPr>
        </p:nvSpPr>
        <p:spPr>
          <a:xfrm>
            <a:off x="457200" y="1600200"/>
            <a:ext cx="8686800" cy="4525963"/>
          </a:xfrm>
        </p:spPr>
        <p:txBody>
          <a:bodyPr/>
          <a:lstStyle/>
          <a:p>
            <a:pPr eaLnBrk="1" hangingPunct="1"/>
            <a:r>
              <a:rPr lang="en-US" altLang="zh-CN"/>
              <a:t>Keep it Simple</a:t>
            </a:r>
          </a:p>
          <a:p>
            <a:pPr eaLnBrk="1" hangingPunct="1"/>
            <a:r>
              <a:rPr lang="en-US" altLang="zh-CN"/>
              <a:t>Focus on the core concepts</a:t>
            </a:r>
          </a:p>
          <a:p>
            <a:pPr eaLnBrk="1" hangingPunct="1"/>
            <a:r>
              <a:rPr lang="en-US" altLang="zh-CN"/>
              <a:t>Try to help you more easily understand</a:t>
            </a:r>
          </a:p>
          <a:p>
            <a:pPr eaLnBrk="1" hangingPunct="1"/>
            <a:endParaRPr lang="en-US" altLang="zh-CN"/>
          </a:p>
          <a:p>
            <a:pPr eaLnBrk="1" hangingPunct="1"/>
            <a:endParaRPr lang="en-US" altLang="zh-CN"/>
          </a:p>
          <a:p>
            <a:pPr eaLnBrk="1" hangingPunct="1"/>
            <a:endParaRPr lang="en-US" altLang="zh-CN"/>
          </a:p>
          <a:p>
            <a:pPr eaLnBrk="1" hangingPunct="1">
              <a:buFontTx/>
              <a:buNone/>
            </a:pPr>
            <a:endParaRPr lang="en-US" altLang="zh-CN"/>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more and more examples</a:t>
            </a:r>
          </a:p>
          <a:p>
            <a:pPr algn="ctr" eaLnBrk="1" hangingPunct="1"/>
            <a:r>
              <a:rPr lang="en-US" altLang="zh-CN" sz="4400" b="1" dirty="0">
                <a:solidFill>
                  <a:schemeClr val="bg1"/>
                </a:solidFill>
                <a:latin typeface="Verdana" panose="020B0604030504040204" pitchFamily="34" charset="0"/>
              </a:rPr>
              <a:t>in lectures and discussions</a:t>
            </a:r>
          </a:p>
        </p:txBody>
      </p:sp>
    </p:spTree>
    <p:extLst>
      <p:ext uri="{BB962C8B-B14F-4D97-AF65-F5344CB8AC3E}">
        <p14:creationId xmlns:p14="http://schemas.microsoft.com/office/powerpoint/2010/main" val="27641072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more and more examples</a:t>
            </a:r>
          </a:p>
          <a:p>
            <a:pPr algn="ctr" eaLnBrk="1" hangingPunct="1"/>
            <a:r>
              <a:rPr lang="en-US" altLang="zh-CN" sz="4400" b="1" dirty="0">
                <a:solidFill>
                  <a:schemeClr val="tx2"/>
                </a:solidFill>
                <a:latin typeface="Verdana" panose="020B0604030504040204" pitchFamily="34" charset="0"/>
              </a:rPr>
              <a:t>in lectures and discussions</a:t>
            </a:r>
          </a:p>
        </p:txBody>
      </p:sp>
    </p:spTree>
    <p:extLst>
      <p:ext uri="{BB962C8B-B14F-4D97-AF65-F5344CB8AC3E}">
        <p14:creationId xmlns:p14="http://schemas.microsoft.com/office/powerpoint/2010/main" val="71650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0"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1"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2"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3"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4"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ISA (architecture)</a:t>
            </a:r>
            <a:endParaRPr lang="zh-CN" altLang="en-US" sz="3600" b="1">
              <a:solidFill>
                <a:schemeClr val="tx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more and more </a:t>
            </a:r>
            <a:r>
              <a:rPr lang="en-US" altLang="zh-CN" sz="4400" b="1" dirty="0">
                <a:solidFill>
                  <a:schemeClr val="bg1"/>
                </a:solidFill>
                <a:latin typeface="Verdana" panose="020B0604030504040204" pitchFamily="34" charset="0"/>
              </a:rPr>
              <a:t>examples</a:t>
            </a:r>
          </a:p>
          <a:p>
            <a:pPr algn="ctr" eaLnBrk="1" hangingPunct="1"/>
            <a:r>
              <a:rPr lang="en-US" altLang="zh-CN" sz="4400" b="1" dirty="0">
                <a:solidFill>
                  <a:schemeClr val="bg1"/>
                </a:solidFill>
                <a:latin typeface="Verdana" panose="020B0604030504040204" pitchFamily="34" charset="0"/>
              </a:rPr>
              <a:t>in lectures and discussions</a:t>
            </a:r>
          </a:p>
        </p:txBody>
      </p:sp>
      <p:sp>
        <p:nvSpPr>
          <p:cNvPr id="3" name="Rectangle 4">
            <a:extLst>
              <a:ext uri="{FF2B5EF4-FFF2-40B4-BE49-F238E27FC236}">
                <a16:creationId xmlns:a16="http://schemas.microsoft.com/office/drawing/2014/main" id="{69EEE62D-EC7D-250F-00C8-411B9E59BC8D}"/>
              </a:ext>
            </a:extLst>
          </p:cNvPr>
          <p:cNvSpPr>
            <a:spLocks noChangeArrowheads="1"/>
          </p:cNvSpPr>
          <p:nvPr/>
        </p:nvSpPr>
        <p:spPr bwMode="auto">
          <a:xfrm>
            <a:off x="5442431" y="2258870"/>
            <a:ext cx="331503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questions</a:t>
            </a:r>
          </a:p>
        </p:txBody>
      </p:sp>
    </p:spTree>
    <p:extLst>
      <p:ext uri="{BB962C8B-B14F-4D97-AF65-F5344CB8AC3E}">
        <p14:creationId xmlns:p14="http://schemas.microsoft.com/office/powerpoint/2010/main" val="31797282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more and more </a:t>
            </a:r>
            <a:r>
              <a:rPr lang="en-US" altLang="zh-CN" sz="4400" b="1" dirty="0">
                <a:solidFill>
                  <a:schemeClr val="bg1"/>
                </a:solidFill>
                <a:latin typeface="Verdana" panose="020B0604030504040204" pitchFamily="34" charset="0"/>
              </a:rPr>
              <a:t>examples</a:t>
            </a:r>
          </a:p>
          <a:p>
            <a:pPr algn="ctr" eaLnBrk="1" hangingPunct="1"/>
            <a:r>
              <a:rPr lang="en-US" altLang="zh-CN" sz="4400" b="1" dirty="0">
                <a:latin typeface="Verdana" panose="020B0604030504040204" pitchFamily="34" charset="0"/>
              </a:rPr>
              <a:t>in recitations</a:t>
            </a:r>
          </a:p>
        </p:txBody>
      </p:sp>
      <p:sp>
        <p:nvSpPr>
          <p:cNvPr id="3" name="Rectangle 4">
            <a:extLst>
              <a:ext uri="{FF2B5EF4-FFF2-40B4-BE49-F238E27FC236}">
                <a16:creationId xmlns:a16="http://schemas.microsoft.com/office/drawing/2014/main" id="{69EEE62D-EC7D-250F-00C8-411B9E59BC8D}"/>
              </a:ext>
            </a:extLst>
          </p:cNvPr>
          <p:cNvSpPr>
            <a:spLocks noChangeArrowheads="1"/>
          </p:cNvSpPr>
          <p:nvPr/>
        </p:nvSpPr>
        <p:spPr bwMode="auto">
          <a:xfrm>
            <a:off x="5442431" y="2258870"/>
            <a:ext cx="331503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questions</a:t>
            </a:r>
          </a:p>
        </p:txBody>
      </p:sp>
    </p:spTree>
    <p:extLst>
      <p:ext uri="{BB962C8B-B14F-4D97-AF65-F5344CB8AC3E}">
        <p14:creationId xmlns:p14="http://schemas.microsoft.com/office/powerpoint/2010/main" val="26972164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B000-916F-FD42-BBE6-EF544903414F}"/>
              </a:ext>
            </a:extLst>
          </p:cNvPr>
          <p:cNvSpPr>
            <a:spLocks noGrp="1"/>
          </p:cNvSpPr>
          <p:nvPr>
            <p:ph type="title"/>
          </p:nvPr>
        </p:nvSpPr>
        <p:spPr/>
        <p:txBody>
          <a:bodyPr/>
          <a:lstStyle/>
          <a:p>
            <a:r>
              <a:rPr lang="en-US"/>
              <a:t>Learn, Teach, Inspire</a:t>
            </a:r>
          </a:p>
        </p:txBody>
      </p:sp>
      <p:sp>
        <p:nvSpPr>
          <p:cNvPr id="3" name="Content Placeholder 2">
            <a:extLst>
              <a:ext uri="{FF2B5EF4-FFF2-40B4-BE49-F238E27FC236}">
                <a16:creationId xmlns:a16="http://schemas.microsoft.com/office/drawing/2014/main" id="{69147E9C-846F-464B-ACA0-C6A9CB03257A}"/>
              </a:ext>
            </a:extLst>
          </p:cNvPr>
          <p:cNvSpPr>
            <a:spLocks noGrp="1"/>
          </p:cNvSpPr>
          <p:nvPr>
            <p:ph idx="1"/>
          </p:nvPr>
        </p:nvSpPr>
        <p:spPr>
          <a:xfrm>
            <a:off x="0" y="1600200"/>
            <a:ext cx="9252520" cy="4525963"/>
          </a:xfrm>
        </p:spPr>
        <p:txBody>
          <a:bodyPr/>
          <a:lstStyle/>
          <a:p>
            <a:pPr marL="0" indent="0">
              <a:buNone/>
            </a:pPr>
            <a:r>
              <a:rPr lang="en-US" dirty="0">
                <a:hlinkClick r:id="rId3"/>
              </a:rPr>
              <a:t>Teach to Learn: A Privilege of Junior Faculty</a:t>
            </a:r>
            <a:endParaRPr lang="en-US" dirty="0"/>
          </a:p>
          <a:p>
            <a:pPr marL="0" indent="0">
              <a:buNone/>
            </a:pPr>
            <a:endParaRPr lang="en-US" dirty="0"/>
          </a:p>
          <a:p>
            <a:pPr marL="0" indent="0">
              <a:buNone/>
            </a:pPr>
            <a:r>
              <a:rPr lang="en-US" dirty="0"/>
              <a:t>“If we can contribute, in whatever way, </a:t>
            </a:r>
          </a:p>
          <a:p>
            <a:pPr marL="0" indent="0">
              <a:buNone/>
            </a:pPr>
            <a:r>
              <a:rPr lang="en-US" dirty="0"/>
              <a:t>to a student’s pursuit of a better self, </a:t>
            </a:r>
          </a:p>
          <a:p>
            <a:pPr marL="0" indent="0">
              <a:buNone/>
            </a:pPr>
            <a:r>
              <a:rPr lang="en-US" dirty="0"/>
              <a:t>even if it is not about the course per se, </a:t>
            </a:r>
          </a:p>
          <a:p>
            <a:pPr marL="0" indent="0">
              <a:buNone/>
            </a:pPr>
            <a:r>
              <a:rPr lang="en-US" dirty="0"/>
              <a:t>we still succeed as educators.”</a:t>
            </a:r>
          </a:p>
        </p:txBody>
      </p:sp>
    </p:spTree>
    <p:extLst>
      <p:ext uri="{BB962C8B-B14F-4D97-AF65-F5344CB8AC3E}">
        <p14:creationId xmlns:p14="http://schemas.microsoft.com/office/powerpoint/2010/main" val="1731614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Rumor Has It?</a:t>
            </a:r>
            <a:endParaRPr lang="zh-CN" altLang="en-US"/>
          </a:p>
        </p:txBody>
      </p:sp>
      <p:sp>
        <p:nvSpPr>
          <p:cNvPr id="3" name="内容占位符 2"/>
          <p:cNvSpPr>
            <a:spLocks noGrp="1"/>
          </p:cNvSpPr>
          <p:nvPr>
            <p:ph idx="1"/>
          </p:nvPr>
        </p:nvSpPr>
        <p:spPr>
          <a:xfrm>
            <a:off x="0" y="1600200"/>
            <a:ext cx="8686800" cy="5257799"/>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find out more from </a:t>
            </a:r>
          </a:p>
          <a:p>
            <a:pPr marL="0" indent="0">
              <a:buNone/>
            </a:pPr>
            <a:r>
              <a:rPr lang="en-US" altLang="zh-CN" dirty="0">
                <a:hlinkClick r:id="rId3"/>
              </a:rPr>
              <a:t>Q11.pdf</a:t>
            </a:r>
            <a:endParaRPr lang="zh-CN" altLang="en-US" dirty="0"/>
          </a:p>
        </p:txBody>
      </p:sp>
      <p:pic>
        <p:nvPicPr>
          <p:cNvPr id="6" name="Picture 5">
            <a:extLst>
              <a:ext uri="{FF2B5EF4-FFF2-40B4-BE49-F238E27FC236}">
                <a16:creationId xmlns:a16="http://schemas.microsoft.com/office/drawing/2014/main" id="{2204C228-718B-7346-B1A2-3B2F64F7C9B3}"/>
              </a:ext>
            </a:extLst>
          </p:cNvPr>
          <p:cNvPicPr>
            <a:picLocks noChangeAspect="1"/>
          </p:cNvPicPr>
          <p:nvPr/>
        </p:nvPicPr>
        <p:blipFill>
          <a:blip r:embed="rId4"/>
          <a:stretch>
            <a:fillRect/>
          </a:stretch>
        </p:blipFill>
        <p:spPr>
          <a:xfrm>
            <a:off x="0" y="1600200"/>
            <a:ext cx="6211328" cy="1828799"/>
          </a:xfrm>
          <a:prstGeom prst="rect">
            <a:avLst/>
          </a:prstGeom>
          <a:effectLst>
            <a:glow rad="228600">
              <a:schemeClr val="accent1">
                <a:satMod val="175000"/>
                <a:alpha val="40000"/>
              </a:schemeClr>
            </a:glow>
            <a:softEdge rad="0"/>
          </a:effectLst>
        </p:spPr>
      </p:pic>
      <p:pic>
        <p:nvPicPr>
          <p:cNvPr id="7" name="Picture 6">
            <a:extLst>
              <a:ext uri="{FF2B5EF4-FFF2-40B4-BE49-F238E27FC236}">
                <a16:creationId xmlns:a16="http://schemas.microsoft.com/office/drawing/2014/main" id="{CFE006E0-E137-984B-82D0-9532E0350C23}"/>
              </a:ext>
            </a:extLst>
          </p:cNvPr>
          <p:cNvPicPr>
            <a:picLocks noChangeAspect="1"/>
          </p:cNvPicPr>
          <p:nvPr/>
        </p:nvPicPr>
        <p:blipFill>
          <a:blip r:embed="rId5"/>
          <a:stretch>
            <a:fillRect/>
          </a:stretch>
        </p:blipFill>
        <p:spPr>
          <a:xfrm>
            <a:off x="3976868" y="3040900"/>
            <a:ext cx="5167132" cy="3817099"/>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737792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 Every One of A Kind</a:t>
            </a:r>
            <a:endParaRPr lang="zh-CN" altLang="en-US" dirty="0"/>
          </a:p>
        </p:txBody>
      </p:sp>
      <p:sp>
        <p:nvSpPr>
          <p:cNvPr id="3" name="内容占位符 2"/>
          <p:cNvSpPr>
            <a:spLocks noGrp="1"/>
          </p:cNvSpPr>
          <p:nvPr>
            <p:ph idx="1"/>
          </p:nvPr>
        </p:nvSpPr>
        <p:spPr>
          <a:xfrm>
            <a:off x="0" y="1600200"/>
            <a:ext cx="8686800" cy="5257799"/>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find out more from </a:t>
            </a:r>
          </a:p>
          <a:p>
            <a:pPr marL="0" indent="0">
              <a:buNone/>
            </a:pPr>
            <a:r>
              <a:rPr lang="en-US" altLang="zh-CN" dirty="0">
                <a:hlinkClick r:id="rId3"/>
              </a:rPr>
              <a:t>Q11.pdf</a:t>
            </a:r>
            <a:r>
              <a:rPr lang="en-US" altLang="zh-CN" dirty="0"/>
              <a:t> 2</a:t>
            </a:r>
            <a:r>
              <a:rPr lang="en-US" altLang="zh-CN" baseline="30000" dirty="0"/>
              <a:t>nd</a:t>
            </a:r>
            <a:r>
              <a:rPr lang="en-US" altLang="zh-CN" dirty="0"/>
              <a:t> edition</a:t>
            </a:r>
            <a:endParaRPr lang="zh-CN" altLang="en-US" dirty="0"/>
          </a:p>
        </p:txBody>
      </p:sp>
      <p:pic>
        <p:nvPicPr>
          <p:cNvPr id="4" name="Picture 3">
            <a:extLst>
              <a:ext uri="{FF2B5EF4-FFF2-40B4-BE49-F238E27FC236}">
                <a16:creationId xmlns:a16="http://schemas.microsoft.com/office/drawing/2014/main" id="{87A1A822-A1CA-314B-8FA9-0FBF545FD1A9}"/>
              </a:ext>
            </a:extLst>
          </p:cNvPr>
          <p:cNvPicPr>
            <a:picLocks noChangeAspect="1"/>
          </p:cNvPicPr>
          <p:nvPr/>
        </p:nvPicPr>
        <p:blipFill>
          <a:blip r:embed="rId4"/>
          <a:stretch>
            <a:fillRect/>
          </a:stretch>
        </p:blipFill>
        <p:spPr>
          <a:xfrm>
            <a:off x="1" y="1490568"/>
            <a:ext cx="5427094" cy="1215555"/>
          </a:xfrm>
          <a:prstGeom prst="rect">
            <a:avLst/>
          </a:prstGeom>
          <a:effectLst>
            <a:glow rad="228600">
              <a:schemeClr val="accent1">
                <a:satMod val="175000"/>
                <a:alpha val="40000"/>
              </a:schemeClr>
            </a:glow>
          </a:effectLst>
        </p:spPr>
      </p:pic>
      <p:pic>
        <p:nvPicPr>
          <p:cNvPr id="8" name="Picture 7">
            <a:extLst>
              <a:ext uri="{FF2B5EF4-FFF2-40B4-BE49-F238E27FC236}">
                <a16:creationId xmlns:a16="http://schemas.microsoft.com/office/drawing/2014/main" id="{B8E25141-B2D3-E240-B86B-197586B06EEC}"/>
              </a:ext>
            </a:extLst>
          </p:cNvPr>
          <p:cNvPicPr>
            <a:picLocks noChangeAspect="1"/>
          </p:cNvPicPr>
          <p:nvPr/>
        </p:nvPicPr>
        <p:blipFill>
          <a:blip r:embed="rId5"/>
          <a:stretch>
            <a:fillRect/>
          </a:stretch>
        </p:blipFill>
        <p:spPr>
          <a:xfrm>
            <a:off x="4031940" y="4478674"/>
            <a:ext cx="5106398" cy="2379325"/>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902A867C-13DF-8948-BC62-553122B6E224}"/>
              </a:ext>
            </a:extLst>
          </p:cNvPr>
          <p:cNvPicPr>
            <a:picLocks noChangeAspect="1"/>
          </p:cNvPicPr>
          <p:nvPr/>
        </p:nvPicPr>
        <p:blipFill>
          <a:blip r:embed="rId6"/>
          <a:stretch>
            <a:fillRect/>
          </a:stretch>
        </p:blipFill>
        <p:spPr>
          <a:xfrm>
            <a:off x="2446103" y="2982986"/>
            <a:ext cx="4826198" cy="1454471"/>
          </a:xfrm>
          <a:prstGeom prst="rect">
            <a:avLst/>
          </a:prstGeom>
          <a:effectLst>
            <a:glow rad="228600">
              <a:schemeClr val="accent1">
                <a:satMod val="175000"/>
                <a:alpha val="40000"/>
              </a:schemeClr>
            </a:glow>
          </a:effectLst>
        </p:spPr>
      </p:pic>
      <p:pic>
        <p:nvPicPr>
          <p:cNvPr id="10" name="Picture 9">
            <a:extLst>
              <a:ext uri="{FF2B5EF4-FFF2-40B4-BE49-F238E27FC236}">
                <a16:creationId xmlns:a16="http://schemas.microsoft.com/office/drawing/2014/main" id="{BA3C0464-D92F-414F-8E01-F3EBADD213ED}"/>
              </a:ext>
            </a:extLst>
          </p:cNvPr>
          <p:cNvPicPr>
            <a:picLocks noChangeAspect="1"/>
          </p:cNvPicPr>
          <p:nvPr/>
        </p:nvPicPr>
        <p:blipFill>
          <a:blip r:embed="rId7"/>
          <a:stretch>
            <a:fillRect/>
          </a:stretch>
        </p:blipFill>
        <p:spPr>
          <a:xfrm>
            <a:off x="-1" y="2691914"/>
            <a:ext cx="5427093" cy="291072"/>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3741650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of millions of advice you’ve been told</a:t>
            </a:r>
          </a:p>
        </p:txBody>
      </p:sp>
    </p:spTree>
    <p:extLst>
      <p:ext uri="{BB962C8B-B14F-4D97-AF65-F5344CB8AC3E}">
        <p14:creationId xmlns:p14="http://schemas.microsoft.com/office/powerpoint/2010/main" val="2368025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the one I prefer is enjoy being you</a:t>
            </a:r>
          </a:p>
        </p:txBody>
      </p:sp>
    </p:spTree>
    <p:extLst>
      <p:ext uri="{BB962C8B-B14F-4D97-AF65-F5344CB8AC3E}">
        <p14:creationId xmlns:p14="http://schemas.microsoft.com/office/powerpoint/2010/main" val="23643798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ABB1-2324-A242-963D-673FAE48A71E}"/>
              </a:ext>
            </a:extLst>
          </p:cNvPr>
          <p:cNvSpPr>
            <a:spLocks noGrp="1"/>
          </p:cNvSpPr>
          <p:nvPr>
            <p:ph type="title"/>
          </p:nvPr>
        </p:nvSpPr>
        <p:spPr/>
        <p:txBody>
          <a:bodyPr/>
          <a:lstStyle/>
          <a:p>
            <a:r>
              <a:rPr lang="en-CN" dirty="0"/>
              <a:t>Enjoy Being You</a:t>
            </a:r>
          </a:p>
        </p:txBody>
      </p:sp>
      <p:sp>
        <p:nvSpPr>
          <p:cNvPr id="8" name="内容占位符 2">
            <a:extLst>
              <a:ext uri="{FF2B5EF4-FFF2-40B4-BE49-F238E27FC236}">
                <a16:creationId xmlns:a16="http://schemas.microsoft.com/office/drawing/2014/main" id="{1E9FBE0C-660D-5945-B764-3DEBF0E594A5}"/>
              </a:ext>
            </a:extLst>
          </p:cNvPr>
          <p:cNvSpPr>
            <a:spLocks noGrp="1"/>
          </p:cNvSpPr>
          <p:nvPr>
            <p:ph idx="1"/>
          </p:nvPr>
        </p:nvSpPr>
        <p:spPr>
          <a:xfrm>
            <a:off x="0" y="1600200"/>
            <a:ext cx="8686800" cy="5257799"/>
          </a:xfrm>
          <a:effectLst>
            <a:glow rad="228600">
              <a:schemeClr val="accent1">
                <a:satMod val="175000"/>
                <a:alpha val="40000"/>
              </a:schemeClr>
            </a:glow>
          </a:effectLst>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find out more from </a:t>
            </a:r>
          </a:p>
          <a:p>
            <a:pPr marL="0" indent="0">
              <a:buNone/>
            </a:pPr>
            <a:r>
              <a:rPr lang="en-US" altLang="zh-CN" dirty="0">
                <a:hlinkClick r:id="rId2"/>
              </a:rPr>
              <a:t>Q25.pdf</a:t>
            </a:r>
            <a:r>
              <a:rPr lang="en-US" altLang="zh-CN" dirty="0"/>
              <a:t> 3</a:t>
            </a:r>
            <a:r>
              <a:rPr lang="en-US" altLang="zh-CN" baseline="30000" dirty="0"/>
              <a:t>rd</a:t>
            </a:r>
            <a:r>
              <a:rPr lang="en-US" altLang="zh-CN" dirty="0"/>
              <a:t> edition</a:t>
            </a:r>
            <a:endParaRPr lang="zh-CN" altLang="en-US" dirty="0"/>
          </a:p>
        </p:txBody>
      </p:sp>
      <p:pic>
        <p:nvPicPr>
          <p:cNvPr id="13" name="Picture 12">
            <a:extLst>
              <a:ext uri="{FF2B5EF4-FFF2-40B4-BE49-F238E27FC236}">
                <a16:creationId xmlns:a16="http://schemas.microsoft.com/office/drawing/2014/main" id="{AE240360-27B6-C84B-8260-E68623989379}"/>
              </a:ext>
            </a:extLst>
          </p:cNvPr>
          <p:cNvPicPr>
            <a:picLocks noChangeAspect="1"/>
          </p:cNvPicPr>
          <p:nvPr/>
        </p:nvPicPr>
        <p:blipFill>
          <a:blip r:embed="rId3"/>
          <a:stretch>
            <a:fillRect/>
          </a:stretch>
        </p:blipFill>
        <p:spPr>
          <a:xfrm>
            <a:off x="-1" y="1493888"/>
            <a:ext cx="5742131" cy="408291"/>
          </a:xfrm>
          <a:prstGeom prst="rect">
            <a:avLst/>
          </a:prstGeom>
          <a:effectLst>
            <a:glow rad="228600">
              <a:schemeClr val="accent1">
                <a:satMod val="175000"/>
                <a:alpha val="40000"/>
              </a:schemeClr>
            </a:glow>
          </a:effectLst>
        </p:spPr>
      </p:pic>
      <p:pic>
        <p:nvPicPr>
          <p:cNvPr id="14" name="Picture 13">
            <a:extLst>
              <a:ext uri="{FF2B5EF4-FFF2-40B4-BE49-F238E27FC236}">
                <a16:creationId xmlns:a16="http://schemas.microsoft.com/office/drawing/2014/main" id="{97072B7D-8B49-7F4D-A862-4815DCC326BC}"/>
              </a:ext>
            </a:extLst>
          </p:cNvPr>
          <p:cNvPicPr>
            <a:picLocks noChangeAspect="1"/>
          </p:cNvPicPr>
          <p:nvPr/>
        </p:nvPicPr>
        <p:blipFill>
          <a:blip r:embed="rId4"/>
          <a:stretch>
            <a:fillRect/>
          </a:stretch>
        </p:blipFill>
        <p:spPr>
          <a:xfrm>
            <a:off x="0" y="2004353"/>
            <a:ext cx="7728012" cy="327213"/>
          </a:xfrm>
          <a:prstGeom prst="rect">
            <a:avLst/>
          </a:prstGeom>
          <a:effectLst>
            <a:glow rad="228600">
              <a:schemeClr val="accent1">
                <a:satMod val="175000"/>
                <a:alpha val="40000"/>
              </a:schemeClr>
            </a:glow>
          </a:effectLst>
        </p:spPr>
      </p:pic>
      <p:pic>
        <p:nvPicPr>
          <p:cNvPr id="15" name="Picture 14">
            <a:extLst>
              <a:ext uri="{FF2B5EF4-FFF2-40B4-BE49-F238E27FC236}">
                <a16:creationId xmlns:a16="http://schemas.microsoft.com/office/drawing/2014/main" id="{9D80D699-8C8C-E644-8F67-674CDBC4D693}"/>
              </a:ext>
            </a:extLst>
          </p:cNvPr>
          <p:cNvPicPr>
            <a:picLocks noChangeAspect="1"/>
          </p:cNvPicPr>
          <p:nvPr/>
        </p:nvPicPr>
        <p:blipFill>
          <a:blip r:embed="rId5"/>
          <a:stretch>
            <a:fillRect/>
          </a:stretch>
        </p:blipFill>
        <p:spPr>
          <a:xfrm>
            <a:off x="0" y="2442211"/>
            <a:ext cx="7737231" cy="1706869"/>
          </a:xfrm>
          <a:prstGeom prst="rect">
            <a:avLst/>
          </a:prstGeom>
          <a:effectLst>
            <a:glow rad="228600">
              <a:schemeClr val="accent1">
                <a:satMod val="175000"/>
                <a:alpha val="40000"/>
              </a:schemeClr>
            </a:glow>
          </a:effectLst>
        </p:spPr>
      </p:pic>
      <p:pic>
        <p:nvPicPr>
          <p:cNvPr id="16" name="Picture 15">
            <a:extLst>
              <a:ext uri="{FF2B5EF4-FFF2-40B4-BE49-F238E27FC236}">
                <a16:creationId xmlns:a16="http://schemas.microsoft.com/office/drawing/2014/main" id="{18C87396-826C-B949-B0E3-A6BE69586780}"/>
              </a:ext>
            </a:extLst>
          </p:cNvPr>
          <p:cNvPicPr>
            <a:picLocks noChangeAspect="1"/>
          </p:cNvPicPr>
          <p:nvPr/>
        </p:nvPicPr>
        <p:blipFill>
          <a:blip r:embed="rId6"/>
          <a:stretch>
            <a:fillRect/>
          </a:stretch>
        </p:blipFill>
        <p:spPr>
          <a:xfrm>
            <a:off x="4178878" y="5832847"/>
            <a:ext cx="4965122" cy="316131"/>
          </a:xfrm>
          <a:prstGeom prst="rect">
            <a:avLst/>
          </a:prstGeom>
          <a:effectLst>
            <a:glow rad="228600">
              <a:schemeClr val="accent1">
                <a:satMod val="175000"/>
                <a:alpha val="40000"/>
              </a:schemeClr>
            </a:glow>
          </a:effectLst>
        </p:spPr>
      </p:pic>
      <p:pic>
        <p:nvPicPr>
          <p:cNvPr id="17" name="Picture 16">
            <a:extLst>
              <a:ext uri="{FF2B5EF4-FFF2-40B4-BE49-F238E27FC236}">
                <a16:creationId xmlns:a16="http://schemas.microsoft.com/office/drawing/2014/main" id="{27881839-3500-D943-A97A-7DDF3816B48A}"/>
              </a:ext>
            </a:extLst>
          </p:cNvPr>
          <p:cNvPicPr>
            <a:picLocks noChangeAspect="1"/>
          </p:cNvPicPr>
          <p:nvPr/>
        </p:nvPicPr>
        <p:blipFill>
          <a:blip r:embed="rId7"/>
          <a:stretch>
            <a:fillRect/>
          </a:stretch>
        </p:blipFill>
        <p:spPr>
          <a:xfrm>
            <a:off x="0" y="4242307"/>
            <a:ext cx="8859271" cy="148490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6366661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ABB1-2324-A242-963D-673FAE48A71E}"/>
              </a:ext>
            </a:extLst>
          </p:cNvPr>
          <p:cNvSpPr>
            <a:spLocks noGrp="1"/>
          </p:cNvSpPr>
          <p:nvPr>
            <p:ph type="title"/>
          </p:nvPr>
        </p:nvSpPr>
        <p:spPr/>
        <p:txBody>
          <a:bodyPr/>
          <a:lstStyle/>
          <a:p>
            <a:r>
              <a:rPr lang="en-CN" dirty="0"/>
              <a:t>Shine Your Way</a:t>
            </a:r>
          </a:p>
        </p:txBody>
      </p:sp>
      <p:sp>
        <p:nvSpPr>
          <p:cNvPr id="8" name="内容占位符 2">
            <a:extLst>
              <a:ext uri="{FF2B5EF4-FFF2-40B4-BE49-F238E27FC236}">
                <a16:creationId xmlns:a16="http://schemas.microsoft.com/office/drawing/2014/main" id="{1E9FBE0C-660D-5945-B764-3DEBF0E594A5}"/>
              </a:ext>
            </a:extLst>
          </p:cNvPr>
          <p:cNvSpPr>
            <a:spLocks noGrp="1"/>
          </p:cNvSpPr>
          <p:nvPr>
            <p:ph idx="1"/>
          </p:nvPr>
        </p:nvSpPr>
        <p:spPr>
          <a:xfrm>
            <a:off x="0" y="1600200"/>
            <a:ext cx="8686800" cy="5257799"/>
          </a:xfrm>
          <a:effectLst>
            <a:glow rad="228600">
              <a:schemeClr val="accent1">
                <a:satMod val="175000"/>
                <a:alpha val="40000"/>
              </a:schemeClr>
            </a:glow>
          </a:effectLst>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t>find out more from </a:t>
            </a:r>
          </a:p>
          <a:p>
            <a:pPr marL="0" indent="0">
              <a:buNone/>
            </a:pPr>
            <a:r>
              <a:rPr lang="en-US" altLang="zh-CN" dirty="0">
                <a:hlinkClick r:id="rId2"/>
              </a:rPr>
              <a:t>Q25.pdf</a:t>
            </a:r>
            <a:r>
              <a:rPr lang="en-US" altLang="zh-CN" dirty="0"/>
              <a:t> 4</a:t>
            </a:r>
            <a:r>
              <a:rPr lang="en-US" altLang="zh-CN" baseline="30000" dirty="0"/>
              <a:t>th</a:t>
            </a:r>
            <a:r>
              <a:rPr lang="en-US" altLang="zh-CN" dirty="0"/>
              <a:t> edition</a:t>
            </a:r>
            <a:endParaRPr lang="zh-CN" altLang="en-US" dirty="0"/>
          </a:p>
        </p:txBody>
      </p:sp>
      <p:pic>
        <p:nvPicPr>
          <p:cNvPr id="3" name="Picture 2">
            <a:extLst>
              <a:ext uri="{FF2B5EF4-FFF2-40B4-BE49-F238E27FC236}">
                <a16:creationId xmlns:a16="http://schemas.microsoft.com/office/drawing/2014/main" id="{FF5E9027-7407-8DCB-76AE-87A8B0378B6A}"/>
              </a:ext>
            </a:extLst>
          </p:cNvPr>
          <p:cNvPicPr>
            <a:picLocks noChangeAspect="1"/>
          </p:cNvPicPr>
          <p:nvPr/>
        </p:nvPicPr>
        <p:blipFill>
          <a:blip r:embed="rId3"/>
          <a:stretch>
            <a:fillRect/>
          </a:stretch>
        </p:blipFill>
        <p:spPr>
          <a:xfrm>
            <a:off x="0" y="1496015"/>
            <a:ext cx="7772400" cy="1035844"/>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0BCD85D-B70C-66A3-48D5-70F8CC8C6AF2}"/>
              </a:ext>
            </a:extLst>
          </p:cNvPr>
          <p:cNvPicPr>
            <a:picLocks noChangeAspect="1"/>
          </p:cNvPicPr>
          <p:nvPr/>
        </p:nvPicPr>
        <p:blipFill>
          <a:blip r:embed="rId4"/>
          <a:stretch>
            <a:fillRect/>
          </a:stretch>
        </p:blipFill>
        <p:spPr>
          <a:xfrm>
            <a:off x="685800" y="2608809"/>
            <a:ext cx="7772400" cy="1112406"/>
          </a:xfrm>
          <a:prstGeom prst="rect">
            <a:avLst/>
          </a:prstGeom>
          <a:effectLst>
            <a:glow rad="228600">
              <a:schemeClr val="accent1">
                <a:satMod val="175000"/>
                <a:alpha val="40000"/>
              </a:schemeClr>
            </a:glow>
          </a:effectLst>
        </p:spPr>
      </p:pic>
      <p:pic>
        <p:nvPicPr>
          <p:cNvPr id="7" name="Picture 6">
            <a:extLst>
              <a:ext uri="{FF2B5EF4-FFF2-40B4-BE49-F238E27FC236}">
                <a16:creationId xmlns:a16="http://schemas.microsoft.com/office/drawing/2014/main" id="{42181CE1-D867-F898-68CF-9B4BC21E2DAD}"/>
              </a:ext>
            </a:extLst>
          </p:cNvPr>
          <p:cNvPicPr>
            <a:picLocks noChangeAspect="1"/>
          </p:cNvPicPr>
          <p:nvPr/>
        </p:nvPicPr>
        <p:blipFill>
          <a:blip r:embed="rId5"/>
          <a:stretch>
            <a:fillRect/>
          </a:stretch>
        </p:blipFill>
        <p:spPr>
          <a:xfrm>
            <a:off x="2096725" y="5328349"/>
            <a:ext cx="7047276" cy="390456"/>
          </a:xfrm>
          <a:prstGeom prst="rect">
            <a:avLst/>
          </a:prstGeom>
          <a:effectLst>
            <a:glow rad="228600">
              <a:schemeClr val="accent1">
                <a:satMod val="175000"/>
                <a:alpha val="40000"/>
              </a:schemeClr>
            </a:glow>
          </a:effectLst>
        </p:spPr>
      </p:pic>
      <p:pic>
        <p:nvPicPr>
          <p:cNvPr id="9" name="Picture 8">
            <a:extLst>
              <a:ext uri="{FF2B5EF4-FFF2-40B4-BE49-F238E27FC236}">
                <a16:creationId xmlns:a16="http://schemas.microsoft.com/office/drawing/2014/main" id="{8ABB14B4-A522-B508-49B8-E53CB8F4481C}"/>
              </a:ext>
            </a:extLst>
          </p:cNvPr>
          <p:cNvPicPr>
            <a:picLocks noChangeAspect="1"/>
          </p:cNvPicPr>
          <p:nvPr/>
        </p:nvPicPr>
        <p:blipFill>
          <a:blip r:embed="rId6"/>
          <a:stretch>
            <a:fillRect/>
          </a:stretch>
        </p:blipFill>
        <p:spPr>
          <a:xfrm>
            <a:off x="1371600" y="3798165"/>
            <a:ext cx="7772400" cy="1425999"/>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2649116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E6DE7F8-BBA3-704C-95B1-D085516FB1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0" y="0"/>
            <a:ext cx="4420195" cy="6858000"/>
          </a:xfrm>
        </p:spPr>
      </p:pic>
      <p:pic>
        <p:nvPicPr>
          <p:cNvPr id="8" name="Picture 7">
            <a:extLst>
              <a:ext uri="{FF2B5EF4-FFF2-40B4-BE49-F238E27FC236}">
                <a16:creationId xmlns:a16="http://schemas.microsoft.com/office/drawing/2014/main" id="{5BC1F442-BD9A-2D41-A035-662799048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020" y="0"/>
            <a:ext cx="4316039" cy="6858000"/>
          </a:xfrm>
          <a:prstGeom prst="rect">
            <a:avLst/>
          </a:prstGeom>
        </p:spPr>
      </p:pic>
    </p:spTree>
    <p:extLst>
      <p:ext uri="{BB962C8B-B14F-4D97-AF65-F5344CB8AC3E}">
        <p14:creationId xmlns:p14="http://schemas.microsoft.com/office/powerpoint/2010/main" val="3428366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4"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5"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6"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7"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8"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sp>
        <p:nvSpPr>
          <p:cNvPr id="21" name="矩形 20"/>
          <p:cNvSpPr/>
          <p:nvPr/>
        </p:nvSpPr>
        <p:spPr>
          <a:xfrm>
            <a:off x="4349750" y="4071938"/>
            <a:ext cx="4794250" cy="6667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microarchitecture</a:t>
            </a:r>
            <a:endParaRPr lang="zh-CN" altLang="en-US" sz="3600" b="1" dirty="0">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ISA (architecture)</a:t>
            </a:r>
            <a:endParaRPr lang="zh-CN" altLang="en-US" sz="3600" b="1">
              <a:solidFill>
                <a:schemeClr val="tx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#What’s More to Share</a:t>
            </a:r>
          </a:p>
          <a:p>
            <a:pPr algn="ctr" eaLnBrk="1" hangingPunct="1"/>
            <a:r>
              <a:rPr lang="en-US" altLang="zh-CN" sz="4400" b="1">
                <a:solidFill>
                  <a:schemeClr val="tx2"/>
                </a:solidFill>
                <a:latin typeface="Verdana" panose="020B0604030504040204" pitchFamily="34" charset="0"/>
              </a:rPr>
              <a:t>helpful/inspiring resources</a:t>
            </a:r>
          </a:p>
          <a:p>
            <a:pPr algn="ctr" eaLnBrk="1" hangingPunct="1"/>
            <a:r>
              <a:rPr lang="en-US" altLang="zh-CN" sz="4400"/>
              <a:t> </a:t>
            </a:r>
            <a:r>
              <a:rPr lang="en-US" altLang="zh-CN" sz="2400">
                <a:hlinkClick r:id="rId3"/>
              </a:rPr>
              <a:t>#The 3 Secrets of Highly Successful Graduates</a:t>
            </a:r>
            <a:r>
              <a:rPr lang="en-US" altLang="zh-CN" sz="2400"/>
              <a:t> by Reid Hoffman</a:t>
            </a:r>
            <a:endParaRPr lang="en-US" altLang="zh-CN" sz="2400" b="1">
              <a:solidFill>
                <a:schemeClr val="tx2"/>
              </a:solidFill>
              <a:latin typeface="Verdana" panose="020B060403050404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How will you contribute?</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a:t>Thanks In Advance</a:t>
            </a:r>
          </a:p>
        </p:txBody>
      </p:sp>
      <p:sp>
        <p:nvSpPr>
          <p:cNvPr id="94211" name="Rectangle 3"/>
          <p:cNvSpPr>
            <a:spLocks noGrp="1" noChangeArrowheads="1"/>
          </p:cNvSpPr>
          <p:nvPr>
            <p:ph type="body" idx="1"/>
          </p:nvPr>
        </p:nvSpPr>
        <p:spPr/>
        <p:txBody>
          <a:bodyPr/>
          <a:lstStyle/>
          <a:p>
            <a:pPr eaLnBrk="1" hangingPunct="1"/>
            <a:r>
              <a:rPr lang="en-US" altLang="zh-CN"/>
              <a:t>Study group</a:t>
            </a:r>
          </a:p>
          <a:p>
            <a:pPr eaLnBrk="1" hangingPunct="1"/>
            <a:r>
              <a:rPr lang="en-US" altLang="zh-CN"/>
              <a:t>Lab assistants</a:t>
            </a:r>
          </a:p>
          <a:p>
            <a:pPr eaLnBrk="1" hangingPunct="1"/>
            <a:r>
              <a:rPr lang="en-US" altLang="zh-CN"/>
              <a:t>Research interns</a:t>
            </a:r>
          </a:p>
          <a:p>
            <a:pPr eaLnBrk="1" hangingPunct="1"/>
            <a:r>
              <a:rPr lang="en-US" altLang="zh-CN"/>
              <a:t>…</a:t>
            </a:r>
          </a:p>
          <a:p>
            <a:pPr eaLnBrk="1" hangingPunct="1"/>
            <a:r>
              <a:rPr lang="en-US" altLang="zh-CN" b="1"/>
              <a:t>AT LEAST</a:t>
            </a:r>
          </a:p>
          <a:p>
            <a:pPr eaLnBrk="1" hangingPunct="1">
              <a:buFontTx/>
              <a:buNone/>
            </a:pPr>
            <a:r>
              <a:rPr lang="en-US" altLang="zh-CN"/>
              <a:t>	submit assignments &amp; lab reports</a:t>
            </a:r>
          </a:p>
          <a:p>
            <a:pPr eaLnBrk="1" hangingPunct="1">
              <a:buFontTx/>
              <a:buNone/>
            </a:pPr>
            <a:r>
              <a:rPr lang="en-US" altLang="zh-CN"/>
              <a:t>	show up to final exam</a:t>
            </a:r>
          </a:p>
          <a:p>
            <a:pPr eaLnBrk="1" hangingPunct="1">
              <a:buFontTx/>
              <a:buNone/>
            </a:pPr>
            <a:r>
              <a:rPr lang="en-US" altLang="zh-CN"/>
              <a:t>	</a:t>
            </a:r>
          </a:p>
          <a:p>
            <a:pPr eaLnBrk="1" hangingPunct="1">
              <a:buFontTx/>
              <a:buNone/>
            </a:pPr>
            <a:r>
              <a:rPr lang="en-US" altLang="zh-CN"/>
              <a:t>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Enjoy, </a:t>
            </a:r>
            <a:r>
              <a:rPr lang="en-US" altLang="zh-CN" sz="4400" b="1" err="1">
                <a:solidFill>
                  <a:schemeClr val="tx2"/>
                </a:solidFill>
                <a:latin typeface="Verdana" panose="020B0604030504040204" pitchFamily="34" charset="0"/>
              </a:rPr>
              <a:t>xixi</a:t>
            </a:r>
            <a:endParaRPr lang="en-US" altLang="zh-CN" sz="4400" b="1">
              <a:solidFill>
                <a:schemeClr val="tx2"/>
              </a:solidFill>
              <a:latin typeface="Verdana" panose="020B0604030504040204" pitchFamily="34" charset="0"/>
            </a:endParaRPr>
          </a:p>
        </p:txBody>
      </p:sp>
    </p:spTree>
    <p:extLst>
      <p:ext uri="{BB962C8B-B14F-4D97-AF65-F5344CB8AC3E}">
        <p14:creationId xmlns:p14="http://schemas.microsoft.com/office/powerpoint/2010/main" val="30112272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Deal?</a:t>
            </a:r>
          </a:p>
        </p:txBody>
      </p:sp>
    </p:spTree>
    <p:extLst>
      <p:ext uri="{BB962C8B-B14F-4D97-AF65-F5344CB8AC3E}">
        <p14:creationId xmlns:p14="http://schemas.microsoft.com/office/powerpoint/2010/main" val="13136043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QQ Group: 533944879</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WOW, Member #300</a:t>
            </a:r>
          </a:p>
        </p:txBody>
      </p:sp>
      <p:pic>
        <p:nvPicPr>
          <p:cNvPr id="4" name="Picture 3">
            <a:extLst>
              <a:ext uri="{FF2B5EF4-FFF2-40B4-BE49-F238E27FC236}">
                <a16:creationId xmlns:a16="http://schemas.microsoft.com/office/drawing/2014/main" id="{59D3FCB7-A972-564A-BE10-C5FC2D0C5FD0}"/>
              </a:ext>
            </a:extLst>
          </p:cNvPr>
          <p:cNvPicPr>
            <a:picLocks noChangeAspect="1"/>
          </p:cNvPicPr>
          <p:nvPr/>
        </p:nvPicPr>
        <p:blipFill>
          <a:blip r:embed="rId3"/>
          <a:stretch>
            <a:fillRect/>
          </a:stretch>
        </p:blipFill>
        <p:spPr>
          <a:xfrm>
            <a:off x="5427095" y="1763815"/>
            <a:ext cx="2527300" cy="1155700"/>
          </a:xfrm>
          <a:prstGeom prst="rect">
            <a:avLst/>
          </a:prstGeom>
        </p:spPr>
      </p:pic>
    </p:spTree>
    <p:extLst>
      <p:ext uri="{BB962C8B-B14F-4D97-AF65-F5344CB8AC3E}">
        <p14:creationId xmlns:p14="http://schemas.microsoft.com/office/powerpoint/2010/main" val="2028360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WOW, Member #400</a:t>
            </a:r>
          </a:p>
        </p:txBody>
      </p:sp>
      <p:pic>
        <p:nvPicPr>
          <p:cNvPr id="4" name="Picture 3">
            <a:extLst>
              <a:ext uri="{FF2B5EF4-FFF2-40B4-BE49-F238E27FC236}">
                <a16:creationId xmlns:a16="http://schemas.microsoft.com/office/drawing/2014/main" id="{59D3FCB7-A972-564A-BE10-C5FC2D0C5FD0}"/>
              </a:ext>
            </a:extLst>
          </p:cNvPr>
          <p:cNvPicPr>
            <a:picLocks noChangeAspect="1"/>
          </p:cNvPicPr>
          <p:nvPr/>
        </p:nvPicPr>
        <p:blipFill>
          <a:blip r:embed="rId3"/>
          <a:stretch>
            <a:fillRect/>
          </a:stretch>
        </p:blipFill>
        <p:spPr>
          <a:xfrm>
            <a:off x="5427095" y="1763815"/>
            <a:ext cx="2527300" cy="1155700"/>
          </a:xfrm>
          <a:prstGeom prst="rect">
            <a:avLst/>
          </a:prstGeom>
        </p:spPr>
      </p:pic>
    </p:spTree>
    <p:extLst>
      <p:ext uri="{BB962C8B-B14F-4D97-AF65-F5344CB8AC3E}">
        <p14:creationId xmlns:p14="http://schemas.microsoft.com/office/powerpoint/2010/main" val="27873028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WOW, Member #500</a:t>
            </a:r>
          </a:p>
        </p:txBody>
      </p:sp>
      <p:pic>
        <p:nvPicPr>
          <p:cNvPr id="4" name="Picture 3">
            <a:extLst>
              <a:ext uri="{FF2B5EF4-FFF2-40B4-BE49-F238E27FC236}">
                <a16:creationId xmlns:a16="http://schemas.microsoft.com/office/drawing/2014/main" id="{59D3FCB7-A972-564A-BE10-C5FC2D0C5FD0}"/>
              </a:ext>
            </a:extLst>
          </p:cNvPr>
          <p:cNvPicPr>
            <a:picLocks noChangeAspect="1"/>
          </p:cNvPicPr>
          <p:nvPr/>
        </p:nvPicPr>
        <p:blipFill>
          <a:blip r:embed="rId3"/>
          <a:stretch>
            <a:fillRect/>
          </a:stretch>
        </p:blipFill>
        <p:spPr>
          <a:xfrm>
            <a:off x="5427095" y="1763815"/>
            <a:ext cx="2527300" cy="1155700"/>
          </a:xfrm>
          <a:prstGeom prst="rect">
            <a:avLst/>
          </a:prstGeom>
        </p:spPr>
      </p:pic>
    </p:spTree>
    <p:extLst>
      <p:ext uri="{BB962C8B-B14F-4D97-AF65-F5344CB8AC3E}">
        <p14:creationId xmlns:p14="http://schemas.microsoft.com/office/powerpoint/2010/main" val="22457835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WOW, Member #600</a:t>
            </a:r>
          </a:p>
        </p:txBody>
      </p:sp>
      <p:pic>
        <p:nvPicPr>
          <p:cNvPr id="4" name="Picture 3">
            <a:extLst>
              <a:ext uri="{FF2B5EF4-FFF2-40B4-BE49-F238E27FC236}">
                <a16:creationId xmlns:a16="http://schemas.microsoft.com/office/drawing/2014/main" id="{59D3FCB7-A972-564A-BE10-C5FC2D0C5FD0}"/>
              </a:ext>
            </a:extLst>
          </p:cNvPr>
          <p:cNvPicPr>
            <a:picLocks noChangeAspect="1"/>
          </p:cNvPicPr>
          <p:nvPr/>
        </p:nvPicPr>
        <p:blipFill>
          <a:blip r:embed="rId3"/>
          <a:stretch>
            <a:fillRect/>
          </a:stretch>
        </p:blipFill>
        <p:spPr>
          <a:xfrm>
            <a:off x="5427095" y="1763815"/>
            <a:ext cx="2527300" cy="1155700"/>
          </a:xfrm>
          <a:prstGeom prst="rect">
            <a:avLst/>
          </a:prstGeom>
        </p:spPr>
      </p:pic>
    </p:spTree>
    <p:extLst>
      <p:ext uri="{BB962C8B-B14F-4D97-AF65-F5344CB8AC3E}">
        <p14:creationId xmlns:p14="http://schemas.microsoft.com/office/powerpoint/2010/main" val="97404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8"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9"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0"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1"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2"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sp>
        <p:nvSpPr>
          <p:cNvPr id="20" name="矩形 19"/>
          <p:cNvSpPr/>
          <p:nvPr/>
        </p:nvSpPr>
        <p:spPr>
          <a:xfrm>
            <a:off x="7639050" y="4738688"/>
            <a:ext cx="1504950" cy="734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logic</a:t>
            </a:r>
            <a:endParaRPr lang="zh-CN" altLang="en-US" sz="3600" b="1" dirty="0">
              <a:solidFill>
                <a:schemeClr val="tx1"/>
              </a:solidFill>
            </a:endParaRPr>
          </a:p>
        </p:txBody>
      </p:sp>
      <p:sp>
        <p:nvSpPr>
          <p:cNvPr id="21" name="矩形 20"/>
          <p:cNvSpPr/>
          <p:nvPr/>
        </p:nvSpPr>
        <p:spPr>
          <a:xfrm>
            <a:off x="4349750" y="4071938"/>
            <a:ext cx="4794250" cy="6667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tx1"/>
                </a:solidFill>
              </a:rPr>
              <a:t>microarchitecture</a:t>
            </a:r>
            <a:endParaRPr lang="zh-CN" altLang="en-US" sz="3600" b="1">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ISA (architecture)</a:t>
            </a:r>
            <a:endParaRPr lang="zh-CN" altLang="en-US" sz="3600" b="1">
              <a:solidFill>
                <a:schemeClr val="tx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WOW, Member #666</a:t>
            </a:r>
          </a:p>
        </p:txBody>
      </p:sp>
      <p:pic>
        <p:nvPicPr>
          <p:cNvPr id="4" name="Picture 3">
            <a:extLst>
              <a:ext uri="{FF2B5EF4-FFF2-40B4-BE49-F238E27FC236}">
                <a16:creationId xmlns:a16="http://schemas.microsoft.com/office/drawing/2014/main" id="{59D3FCB7-A972-564A-BE10-C5FC2D0C5FD0}"/>
              </a:ext>
            </a:extLst>
          </p:cNvPr>
          <p:cNvPicPr>
            <a:picLocks noChangeAspect="1"/>
          </p:cNvPicPr>
          <p:nvPr/>
        </p:nvPicPr>
        <p:blipFill>
          <a:blip r:embed="rId3"/>
          <a:stretch>
            <a:fillRect/>
          </a:stretch>
        </p:blipFill>
        <p:spPr>
          <a:xfrm>
            <a:off x="5427095" y="1763815"/>
            <a:ext cx="2527300" cy="1155700"/>
          </a:xfrm>
          <a:prstGeom prst="rect">
            <a:avLst/>
          </a:prstGeom>
        </p:spPr>
      </p:pic>
    </p:spTree>
    <p:extLst>
      <p:ext uri="{BB962C8B-B14F-4D97-AF65-F5344CB8AC3E}">
        <p14:creationId xmlns:p14="http://schemas.microsoft.com/office/powerpoint/2010/main" val="6994359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a:extLst>
              <a:ext uri="{FF2B5EF4-FFF2-40B4-BE49-F238E27FC236}">
                <a16:creationId xmlns:a16="http://schemas.microsoft.com/office/drawing/2014/main" id="{ABFD289B-58E2-174C-8716-10F4F7D09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2138363"/>
            <a:ext cx="1955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Picture 4">
            <a:extLst>
              <a:ext uri="{FF2B5EF4-FFF2-40B4-BE49-F238E27FC236}">
                <a16:creationId xmlns:a16="http://schemas.microsoft.com/office/drawing/2014/main" id="{0EE3BC3D-A4CC-D04C-B10A-D419817296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850" y="33353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7">
            <a:extLst>
              <a:ext uri="{FF2B5EF4-FFF2-40B4-BE49-F238E27FC236}">
                <a16:creationId xmlns:a16="http://schemas.microsoft.com/office/drawing/2014/main" id="{61E4F1E5-F0FE-BF44-90E6-757F57BB6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41338"/>
            <a:ext cx="1587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a:extLst>
              <a:ext uri="{FF2B5EF4-FFF2-40B4-BE49-F238E27FC236}">
                <a16:creationId xmlns:a16="http://schemas.microsoft.com/office/drawing/2014/main" id="{290D8C0C-5CC3-4549-9D31-F4D434AAF0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8" y="2181225"/>
            <a:ext cx="1562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0">
            <a:extLst>
              <a:ext uri="{FF2B5EF4-FFF2-40B4-BE49-F238E27FC236}">
                <a16:creationId xmlns:a16="http://schemas.microsoft.com/office/drawing/2014/main" id="{AF2CB48F-E5EE-A94B-9E64-20D99B6F2E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1089025"/>
            <a:ext cx="22098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1">
            <a:extLst>
              <a:ext uri="{FF2B5EF4-FFF2-40B4-BE49-F238E27FC236}">
                <a16:creationId xmlns:a16="http://schemas.microsoft.com/office/drawing/2014/main" id="{D0D7FBFE-4347-394B-8903-A4CCDD39EB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3836988"/>
            <a:ext cx="1447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2">
            <a:extLst>
              <a:ext uri="{FF2B5EF4-FFF2-40B4-BE49-F238E27FC236}">
                <a16:creationId xmlns:a16="http://schemas.microsoft.com/office/drawing/2014/main" id="{3744F368-BE3B-CD47-988E-234DDFD3F7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725" y="2743200"/>
            <a:ext cx="1600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3">
            <a:extLst>
              <a:ext uri="{FF2B5EF4-FFF2-40B4-BE49-F238E27FC236}">
                <a16:creationId xmlns:a16="http://schemas.microsoft.com/office/drawing/2014/main" id="{5DD1E6AC-790D-0D47-A0C9-FBF8DCEBC1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988" y="1643063"/>
            <a:ext cx="1765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4">
            <a:extLst>
              <a:ext uri="{FF2B5EF4-FFF2-40B4-BE49-F238E27FC236}">
                <a16:creationId xmlns:a16="http://schemas.microsoft.com/office/drawing/2014/main" id="{406D8C42-DF4C-1540-9CBB-01C585D32D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5100" y="528638"/>
            <a:ext cx="1714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5">
            <a:extLst>
              <a:ext uri="{FF2B5EF4-FFF2-40B4-BE49-F238E27FC236}">
                <a16:creationId xmlns:a16="http://schemas.microsoft.com/office/drawing/2014/main" id="{E5562F62-62B4-6445-A330-62DE1AC2AD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0" y="2171700"/>
            <a:ext cx="28067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16">
            <a:extLst>
              <a:ext uri="{FF2B5EF4-FFF2-40B4-BE49-F238E27FC236}">
                <a16:creationId xmlns:a16="http://schemas.microsoft.com/office/drawing/2014/main" id="{7BD94DD6-714E-6E4E-89E7-1735BA696C0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11738" y="1622425"/>
            <a:ext cx="1943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17">
            <a:extLst>
              <a:ext uri="{FF2B5EF4-FFF2-40B4-BE49-F238E27FC236}">
                <a16:creationId xmlns:a16="http://schemas.microsoft.com/office/drawing/2014/main" id="{787DEC25-BD14-604F-BC99-7848452E1D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5561013"/>
            <a:ext cx="2819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18">
            <a:extLst>
              <a:ext uri="{FF2B5EF4-FFF2-40B4-BE49-F238E27FC236}">
                <a16:creationId xmlns:a16="http://schemas.microsoft.com/office/drawing/2014/main" id="{14EE733D-B2A1-8947-BC15-52BB0F72FF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7775" y="5561013"/>
            <a:ext cx="312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9">
            <a:extLst>
              <a:ext uri="{FF2B5EF4-FFF2-40B4-BE49-F238E27FC236}">
                <a16:creationId xmlns:a16="http://schemas.microsoft.com/office/drawing/2014/main" id="{2761C53D-F663-254A-8E66-5CCA40627F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8800" y="3341688"/>
            <a:ext cx="269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20">
            <a:extLst>
              <a:ext uri="{FF2B5EF4-FFF2-40B4-BE49-F238E27FC236}">
                <a16:creationId xmlns:a16="http://schemas.microsoft.com/office/drawing/2014/main" id="{FD91F07B-06CF-BE4C-B8F4-B096C29D22D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53400" y="577850"/>
            <a:ext cx="1803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21">
            <a:extLst>
              <a:ext uri="{FF2B5EF4-FFF2-40B4-BE49-F238E27FC236}">
                <a16:creationId xmlns:a16="http://schemas.microsoft.com/office/drawing/2014/main" id="{F97DD031-E45E-714D-B144-1175ABEB03C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4800" y="577850"/>
            <a:ext cx="1600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22">
            <a:extLst>
              <a:ext uri="{FF2B5EF4-FFF2-40B4-BE49-F238E27FC236}">
                <a16:creationId xmlns:a16="http://schemas.microsoft.com/office/drawing/2014/main" id="{E8B8CAE5-74F1-F548-9B6D-24F538A65FD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0" y="44656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3">
            <a:extLst>
              <a:ext uri="{FF2B5EF4-FFF2-40B4-BE49-F238E27FC236}">
                <a16:creationId xmlns:a16="http://schemas.microsoft.com/office/drawing/2014/main" id="{F331B390-796A-F54E-B49F-82FF78AF912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76400" y="5030788"/>
            <a:ext cx="18796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24">
            <a:extLst>
              <a:ext uri="{FF2B5EF4-FFF2-40B4-BE49-F238E27FC236}">
                <a16:creationId xmlns:a16="http://schemas.microsoft.com/office/drawing/2014/main" id="{37DD0E17-EB1B-B441-ACAA-4C530F641E9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3475" y="3835400"/>
            <a:ext cx="1536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6">
            <a:extLst>
              <a:ext uri="{FF2B5EF4-FFF2-40B4-BE49-F238E27FC236}">
                <a16:creationId xmlns:a16="http://schemas.microsoft.com/office/drawing/2014/main" id="{15DF787E-E1A5-D64C-B966-8D063ACC1A9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200" y="1154113"/>
            <a:ext cx="1460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9" name="Picture 27">
            <a:extLst>
              <a:ext uri="{FF2B5EF4-FFF2-40B4-BE49-F238E27FC236}">
                <a16:creationId xmlns:a16="http://schemas.microsoft.com/office/drawing/2014/main" id="{C31B5E21-3EC7-544F-B8BC-C06E1F48271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52800" y="2763838"/>
            <a:ext cx="1600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0" name="Picture 28">
            <a:extLst>
              <a:ext uri="{FF2B5EF4-FFF2-40B4-BE49-F238E27FC236}">
                <a16:creationId xmlns:a16="http://schemas.microsoft.com/office/drawing/2014/main" id="{E8C4941A-1C39-1549-B241-6D6DBF1E4DA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2600" y="165417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30">
            <a:extLst>
              <a:ext uri="{FF2B5EF4-FFF2-40B4-BE49-F238E27FC236}">
                <a16:creationId xmlns:a16="http://schemas.microsoft.com/office/drawing/2014/main" id="{253EB2B5-B9AE-FE43-B29E-E970AA69D12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29200" y="1120775"/>
            <a:ext cx="176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2" name="Picture 33">
            <a:extLst>
              <a:ext uri="{FF2B5EF4-FFF2-40B4-BE49-F238E27FC236}">
                <a16:creationId xmlns:a16="http://schemas.microsoft.com/office/drawing/2014/main" id="{499689D1-DC14-2A4E-B836-9E7884A204B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153400" y="3886200"/>
            <a:ext cx="10668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3" name="Picture 34">
            <a:extLst>
              <a:ext uri="{FF2B5EF4-FFF2-40B4-BE49-F238E27FC236}">
                <a16:creationId xmlns:a16="http://schemas.microsoft.com/office/drawing/2014/main" id="{A0679E2B-4AEF-5C41-8C8E-D7BB2D5F1EA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48600" y="3352800"/>
            <a:ext cx="965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4" name="Picture 35">
            <a:extLst>
              <a:ext uri="{FF2B5EF4-FFF2-40B4-BE49-F238E27FC236}">
                <a16:creationId xmlns:a16="http://schemas.microsoft.com/office/drawing/2014/main" id="{0631D224-2988-8C4F-B2A2-B0CE5B38DCE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02225" y="2768600"/>
            <a:ext cx="1536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5" name="Picture 37">
            <a:extLst>
              <a:ext uri="{FF2B5EF4-FFF2-40B4-BE49-F238E27FC236}">
                <a16:creationId xmlns:a16="http://schemas.microsoft.com/office/drawing/2014/main" id="{3879C90F-D99A-9B45-A9DD-2A89C3BF94A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324600" y="2755900"/>
            <a:ext cx="1041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6" name="Picture 38">
            <a:extLst>
              <a:ext uri="{FF2B5EF4-FFF2-40B4-BE49-F238E27FC236}">
                <a16:creationId xmlns:a16="http://schemas.microsoft.com/office/drawing/2014/main" id="{D00BAC33-381F-5841-8DF4-A09C5240B1F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91400" y="2781300"/>
            <a:ext cx="1422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7" name="Picture 40">
            <a:extLst>
              <a:ext uri="{FF2B5EF4-FFF2-40B4-BE49-F238E27FC236}">
                <a16:creationId xmlns:a16="http://schemas.microsoft.com/office/drawing/2014/main" id="{E6EBA9F1-CB6F-A140-AC30-85A1B96D8C8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34300" y="4457700"/>
            <a:ext cx="10795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8" name="Picture 41">
            <a:extLst>
              <a:ext uri="{FF2B5EF4-FFF2-40B4-BE49-F238E27FC236}">
                <a16:creationId xmlns:a16="http://schemas.microsoft.com/office/drawing/2014/main" id="{232C731B-EAF6-3B47-A3B5-C2439D59535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367588" y="4994275"/>
            <a:ext cx="1739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6014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ADBA7584-05E5-EB47-BA7B-156BFFB26E0C}"/>
              </a:ext>
            </a:extLst>
          </p:cNvPr>
          <p:cNvSpPr>
            <a:spLocks noGrp="1" noChangeArrowheads="1"/>
          </p:cNvSpPr>
          <p:nvPr>
            <p:ph type="ctrTitle"/>
          </p:nvPr>
        </p:nvSpPr>
        <p:spPr>
          <a:xfrm>
            <a:off x="0" y="2130425"/>
            <a:ext cx="9567863" cy="1908175"/>
          </a:xfrm>
        </p:spPr>
        <p:txBody>
          <a:bodyPr/>
          <a:lstStyle/>
          <a:p>
            <a:pPr algn="l" eaLnBrk="1" hangingPunct="1"/>
            <a:r>
              <a:rPr lang="en-US" altLang="zh-CN" sz="5400">
                <a:solidFill>
                  <a:srgbClr val="92D050"/>
                </a:solidFill>
              </a:rPr>
              <a:t>Thank You</a:t>
            </a:r>
            <a:br>
              <a:rPr lang="en-US" altLang="zh-CN" sz="5400"/>
            </a:br>
            <a:endParaRPr lang="en-US" altLang="zh-CN" sz="5400"/>
          </a:p>
        </p:txBody>
      </p:sp>
      <p:sp>
        <p:nvSpPr>
          <p:cNvPr id="4" name="Rectangle 2">
            <a:extLst>
              <a:ext uri="{FF2B5EF4-FFF2-40B4-BE49-F238E27FC236}">
                <a16:creationId xmlns:a16="http://schemas.microsoft.com/office/drawing/2014/main" id="{FD9ABA6C-DA68-CF44-BC5F-161532E5B784}"/>
              </a:ext>
            </a:extLst>
          </p:cNvPr>
          <p:cNvSpPr txBox="1">
            <a:spLocks noChangeArrowheads="1"/>
          </p:cNvSpPr>
          <p:nvPr/>
        </p:nvSpPr>
        <p:spPr bwMode="auto">
          <a:xfrm>
            <a:off x="0" y="2933700"/>
            <a:ext cx="9567863" cy="1908175"/>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defRPr/>
            </a:pPr>
            <a:r>
              <a:rPr lang="en-US" altLang="zh-CN" sz="5000" kern="0" dirty="0">
                <a:solidFill>
                  <a:srgbClr val="92D050"/>
                </a:solidFill>
              </a:rPr>
              <a:t>wish you health &amp; safety</a:t>
            </a:r>
            <a:br>
              <a:rPr lang="en-US" altLang="zh-CN" sz="5400" kern="0" dirty="0">
                <a:solidFill>
                  <a:srgbClr val="92D050"/>
                </a:solidFill>
              </a:rPr>
            </a:br>
            <a:endParaRPr lang="en-US" altLang="zh-CN" sz="5400" kern="0" dirty="0">
              <a:solidFill>
                <a:srgbClr val="92D050"/>
              </a:solidFill>
            </a:endParaRPr>
          </a:p>
        </p:txBody>
      </p:sp>
    </p:spTree>
    <p:extLst>
      <p:ext uri="{BB962C8B-B14F-4D97-AF65-F5344CB8AC3E}">
        <p14:creationId xmlns:p14="http://schemas.microsoft.com/office/powerpoint/2010/main" val="24194379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a:t>Who’s Who</a:t>
            </a:r>
          </a:p>
        </p:txBody>
      </p:sp>
      <p:pic>
        <p:nvPicPr>
          <p:cNvPr id="97283" name="Picture 4" descr="1701723kid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41500"/>
            <a:ext cx="5181600"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0" y="2590800"/>
            <a:ext cx="9144000" cy="1143000"/>
          </a:xfrm>
        </p:spPr>
        <p:txBody>
          <a:bodyPr/>
          <a:lstStyle/>
          <a:p>
            <a:pPr eaLnBrk="1" hangingPunct="1"/>
            <a:r>
              <a:rPr lang="en-US" altLang="zh-CN" sz="6600"/>
              <a:t>Ready?</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5" descr="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52413"/>
            <a:ext cx="9525000" cy="736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矩形 2"/>
          <p:cNvSpPr>
            <a:spLocks noChangeArrowheads="1"/>
          </p:cNvSpPr>
          <p:nvPr/>
        </p:nvSpPr>
        <p:spPr bwMode="auto">
          <a:xfrm>
            <a:off x="1752600" y="6488113"/>
            <a:ext cx="7543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dirty="0">
                <a:hlinkClick r:id="rId4"/>
              </a:rPr>
              <a:t>#The 3 Secrets of Highly Successful Graduates</a:t>
            </a:r>
            <a:r>
              <a:rPr lang="en-US" altLang="zh-CN"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1" descr="Fotolia_37014295_Subscription_Monthly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5825"/>
            <a:ext cx="5145088"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2"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3"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4"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5"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6"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p>
          <a:p>
            <a:pPr algn="ctr">
              <a:defRPr/>
            </a:pPr>
            <a:r>
              <a:rPr lang="en-US" altLang="zh-CN" sz="3600" b="1">
                <a:solidFill>
                  <a:schemeClr val="tx1"/>
                </a:solidFill>
              </a:rPr>
              <a:t>(VM, OS, MM)</a:t>
            </a:r>
            <a:endParaRPr lang="zh-CN" altLang="en-US" sz="3600" b="1">
              <a:solidFill>
                <a:schemeClr val="tx1"/>
              </a:solidFill>
            </a:endParaRPr>
          </a:p>
        </p:txBody>
      </p:sp>
      <p:sp>
        <p:nvSpPr>
          <p:cNvPr id="19" name="矩形 18"/>
          <p:cNvSpPr/>
          <p:nvPr/>
        </p:nvSpPr>
        <p:spPr>
          <a:xfrm>
            <a:off x="7061200" y="5473700"/>
            <a:ext cx="2082800" cy="6969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circuits</a:t>
            </a:r>
            <a:endParaRPr lang="zh-CN" altLang="en-US" sz="3600" b="1">
              <a:solidFill>
                <a:schemeClr val="tx1"/>
              </a:solidFill>
            </a:endParaRPr>
          </a:p>
        </p:txBody>
      </p:sp>
      <p:sp>
        <p:nvSpPr>
          <p:cNvPr id="20" name="矩形 19"/>
          <p:cNvSpPr/>
          <p:nvPr/>
        </p:nvSpPr>
        <p:spPr>
          <a:xfrm>
            <a:off x="7639050" y="4738688"/>
            <a:ext cx="1504950" cy="734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tx1"/>
                </a:solidFill>
              </a:rPr>
              <a:t>logic</a:t>
            </a:r>
            <a:endParaRPr lang="zh-CN" altLang="en-US" sz="3600" b="1" dirty="0">
              <a:solidFill>
                <a:schemeClr val="tx1"/>
              </a:solidFill>
            </a:endParaRPr>
          </a:p>
        </p:txBody>
      </p:sp>
      <p:sp>
        <p:nvSpPr>
          <p:cNvPr id="21" name="矩形 20"/>
          <p:cNvSpPr/>
          <p:nvPr/>
        </p:nvSpPr>
        <p:spPr>
          <a:xfrm>
            <a:off x="4349750" y="4071938"/>
            <a:ext cx="4794250" cy="6667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tx1"/>
                </a:solidFill>
              </a:rPr>
              <a:t>microarchitecture</a:t>
            </a:r>
            <a:endParaRPr lang="zh-CN" altLang="en-US" sz="3600" b="1">
              <a:solidFill>
                <a:schemeClr val="tx1"/>
              </a:solidFill>
            </a:endParaRPr>
          </a:p>
        </p:txBody>
      </p:sp>
      <p:sp>
        <p:nvSpPr>
          <p:cNvPr id="23" name="矩形 22"/>
          <p:cNvSpPr/>
          <p:nvPr/>
        </p:nvSpPr>
        <p:spPr>
          <a:xfrm>
            <a:off x="4305300" y="3384550"/>
            <a:ext cx="483870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ISA (architecture)</a:t>
            </a:r>
            <a:endParaRPr lang="zh-CN" altLang="en-US" sz="3600" b="1">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927600" y="2940050"/>
            <a:ext cx="4216400" cy="433388"/>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endParaRPr lang="en-US" altLang="zh-CN" sz="3600" b="1">
              <a:solidFill>
                <a:schemeClr val="bg1"/>
              </a:solidFill>
            </a:endParaRPr>
          </a:p>
          <a:p>
            <a:pPr algn="ctr">
              <a:defRPr/>
            </a:pPr>
            <a:r>
              <a:rPr lang="en-US" altLang="zh-CN" sz="3600" b="1">
                <a:solidFill>
                  <a:schemeClr val="bg1"/>
                </a:solidFill>
              </a:rPr>
              <a:t>(VM, OS, MM)</a:t>
            </a:r>
            <a:endParaRPr lang="zh-CN" altLang="en-US" sz="3600" b="1">
              <a:solidFill>
                <a:schemeClr val="bg1"/>
              </a:solidFill>
            </a:endParaRPr>
          </a:p>
        </p:txBody>
      </p:sp>
      <p:sp>
        <p:nvSpPr>
          <p:cNvPr id="20" name="矩形 19"/>
          <p:cNvSpPr/>
          <p:nvPr/>
        </p:nvSpPr>
        <p:spPr>
          <a:xfrm>
            <a:off x="7639050" y="4738688"/>
            <a:ext cx="1504950" cy="7350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22" name="矩形 21"/>
          <p:cNvSpPr/>
          <p:nvPr/>
        </p:nvSpPr>
        <p:spPr>
          <a:xfrm>
            <a:off x="7639050" y="4762500"/>
            <a:ext cx="1504950" cy="355600"/>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21" name="矩形 20"/>
          <p:cNvSpPr/>
          <p:nvPr/>
        </p:nvSpPr>
        <p:spPr>
          <a:xfrm>
            <a:off x="4349750" y="4051300"/>
            <a:ext cx="479425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bg1"/>
                </a:solidFill>
              </a:rPr>
              <a:t>microarchitecture</a:t>
            </a:r>
            <a:endParaRPr lang="zh-CN" altLang="en-US" sz="3600" b="1">
              <a:solidFill>
                <a:schemeClr val="bg1"/>
              </a:solidFill>
            </a:endParaRPr>
          </a:p>
        </p:txBody>
      </p:sp>
      <p:sp>
        <p:nvSpPr>
          <p:cNvPr id="23" name="矩形 22"/>
          <p:cNvSpPr/>
          <p:nvPr/>
        </p:nvSpPr>
        <p:spPr>
          <a:xfrm>
            <a:off x="4305300" y="3384550"/>
            <a:ext cx="483870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solidFill>
                  <a:schemeClr val="bg1"/>
                </a:solidFill>
              </a:rPr>
              <a:t>ISA (architecture)</a:t>
            </a:r>
            <a:endParaRPr lang="zh-CN" altLang="en-US" sz="3600" b="1" dirty="0">
              <a:solidFill>
                <a:schemeClr val="bg1"/>
              </a:solidFill>
            </a:endParaRPr>
          </a:p>
        </p:txBody>
      </p:sp>
      <p:sp>
        <p:nvSpPr>
          <p:cNvPr id="18440" name="Rectangle 2"/>
          <p:cNvSpPr>
            <a:spLocks noGrp="1" noChangeArrowheads="1"/>
          </p:cNvSpPr>
          <p:nvPr>
            <p:ph type="ctrTitle"/>
          </p:nvPr>
        </p:nvSpPr>
        <p:spPr>
          <a:xfrm rot="5400000">
            <a:off x="-3076575" y="3076575"/>
            <a:ext cx="6858000" cy="704850"/>
          </a:xfrm>
          <a:solidFill>
            <a:srgbClr val="00B0F0"/>
          </a:solidFill>
        </p:spPr>
        <p:txBody>
          <a:bodyPr/>
          <a:lstStyle/>
          <a:p>
            <a:pPr algn="l" eaLnBrk="1" hangingPunct="1"/>
            <a:r>
              <a:rPr lang="en-US" altLang="zh-CN" sz="4000">
                <a:solidFill>
                  <a:schemeClr val="bg1"/>
                </a:solidFill>
              </a:rPr>
              <a:t>Computer Architecture!</a:t>
            </a:r>
          </a:p>
        </p:txBody>
      </p:sp>
      <p:sp>
        <p:nvSpPr>
          <p:cNvPr id="18441"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2"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3"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4"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5"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6"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矩形 11"/>
          <p:cNvSpPr/>
          <p:nvPr/>
        </p:nvSpPr>
        <p:spPr>
          <a:xfrm>
            <a:off x="6750050" y="0"/>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problem</a:t>
            </a:r>
            <a:endParaRPr lang="zh-CN" altLang="en-US" sz="3600" b="1">
              <a:solidFill>
                <a:schemeClr val="tx1"/>
              </a:solidFill>
            </a:endParaRPr>
          </a:p>
        </p:txBody>
      </p:sp>
      <p:sp>
        <p:nvSpPr>
          <p:cNvPr id="14" name="矩形 13"/>
          <p:cNvSpPr/>
          <p:nvPr/>
        </p:nvSpPr>
        <p:spPr>
          <a:xfrm>
            <a:off x="6572250" y="6170613"/>
            <a:ext cx="257175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electrons</a:t>
            </a:r>
            <a:endParaRPr lang="zh-CN" altLang="en-US" sz="3600" b="1">
              <a:solidFill>
                <a:schemeClr val="tx1"/>
              </a:solidFill>
            </a:endParaRPr>
          </a:p>
        </p:txBody>
      </p:sp>
      <p:sp>
        <p:nvSpPr>
          <p:cNvPr id="16" name="矩形 15"/>
          <p:cNvSpPr/>
          <p:nvPr/>
        </p:nvSpPr>
        <p:spPr>
          <a:xfrm>
            <a:off x="6438900" y="687388"/>
            <a:ext cx="2705100" cy="687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algorithm</a:t>
            </a:r>
            <a:endParaRPr lang="zh-CN" altLang="en-US" sz="3600" b="1">
              <a:solidFill>
                <a:schemeClr val="tx1"/>
              </a:solidFill>
            </a:endParaRPr>
          </a:p>
        </p:txBody>
      </p:sp>
      <p:sp>
        <p:nvSpPr>
          <p:cNvPr id="17" name="矩形 16"/>
          <p:cNvSpPr/>
          <p:nvPr/>
        </p:nvSpPr>
        <p:spPr>
          <a:xfrm>
            <a:off x="6750050" y="1374775"/>
            <a:ext cx="2393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program</a:t>
            </a:r>
            <a:endParaRPr lang="zh-CN" altLang="en-US" sz="3600" b="1">
              <a:solidFill>
                <a:schemeClr val="tx1"/>
              </a:solidFill>
            </a:endParaRPr>
          </a:p>
        </p:txBody>
      </p:sp>
      <p:sp>
        <p:nvSpPr>
          <p:cNvPr id="19" name="矩形 18"/>
          <p:cNvSpPr/>
          <p:nvPr/>
        </p:nvSpPr>
        <p:spPr>
          <a:xfrm>
            <a:off x="7061200" y="5473700"/>
            <a:ext cx="2082800" cy="6969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circuits</a:t>
            </a:r>
            <a:endParaRPr lang="zh-CN" altLang="en-US" sz="3600" b="1">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rot="5400000">
            <a:off x="-3076575" y="3076575"/>
            <a:ext cx="6858000" cy="704850"/>
          </a:xfrm>
          <a:solidFill>
            <a:srgbClr val="00B0F0"/>
          </a:solidFill>
        </p:spPr>
        <p:txBody>
          <a:bodyPr/>
          <a:lstStyle/>
          <a:p>
            <a:pPr algn="l" eaLnBrk="1" hangingPunct="1"/>
            <a:r>
              <a:rPr lang="en-US" altLang="zh-CN" sz="4000">
                <a:solidFill>
                  <a:schemeClr val="bg1"/>
                </a:solidFill>
              </a:rPr>
              <a:t>Computer Architecture!</a:t>
            </a:r>
          </a:p>
        </p:txBody>
      </p:sp>
      <p:sp>
        <p:nvSpPr>
          <p:cNvPr id="19459"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0"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1"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2"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3"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4"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2"/>
          <p:cNvSpPr txBox="1">
            <a:spLocks noChangeArrowheads="1"/>
          </p:cNvSpPr>
          <p:nvPr/>
        </p:nvSpPr>
        <p:spPr bwMode="auto">
          <a:xfrm>
            <a:off x="704850" y="1473200"/>
            <a:ext cx="3867150" cy="533400"/>
          </a:xfrm>
          <a:prstGeom prst="rect">
            <a:avLst/>
          </a:prstGeom>
          <a:noFill/>
          <a:ln w="9525">
            <a:noFill/>
            <a:miter lim="800000"/>
            <a:headEnd/>
            <a:tailEnd/>
          </a:ln>
        </p:spPr>
        <p:txBody>
          <a:bodyPr anchor="ctr"/>
          <a:lstStyle/>
          <a:p>
            <a:pPr>
              <a:defRPr/>
            </a:pPr>
            <a:r>
              <a:rPr lang="en-US" altLang="zh-CN" sz="4400" b="1" kern="0">
                <a:solidFill>
                  <a:schemeClr val="tx2"/>
                </a:solidFill>
                <a:latin typeface="+mj-lt"/>
                <a:ea typeface="+mj-ea"/>
                <a:cs typeface="+mj-cs"/>
              </a:rPr>
              <a:t>challenging</a:t>
            </a:r>
          </a:p>
        </p:txBody>
      </p:sp>
      <p:sp>
        <p:nvSpPr>
          <p:cNvPr id="10" name="矩形 9"/>
          <p:cNvSpPr/>
          <p:nvPr/>
        </p:nvSpPr>
        <p:spPr>
          <a:xfrm>
            <a:off x="4927600" y="2940050"/>
            <a:ext cx="4216400" cy="433388"/>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a:solidFill>
                <a:schemeClr val="tx1"/>
              </a:solidFill>
            </a:endParaRPr>
          </a:p>
        </p:txBody>
      </p:sp>
      <p:sp>
        <p:nvSpPr>
          <p:cNvPr id="11" name="矩形 10"/>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endParaRPr lang="en-US" altLang="zh-CN" sz="3600" b="1">
              <a:solidFill>
                <a:schemeClr val="bg1"/>
              </a:solidFill>
            </a:endParaRPr>
          </a:p>
          <a:p>
            <a:pPr algn="ctr">
              <a:defRPr/>
            </a:pPr>
            <a:r>
              <a:rPr lang="en-US" altLang="zh-CN" sz="3600" b="1">
                <a:solidFill>
                  <a:schemeClr val="bg1"/>
                </a:solidFill>
              </a:rPr>
              <a:t>(VM, OS, MM)</a:t>
            </a:r>
            <a:endParaRPr lang="zh-CN" altLang="en-US" sz="3600" b="1">
              <a:solidFill>
                <a:schemeClr val="bg1"/>
              </a:solidFill>
            </a:endParaRPr>
          </a:p>
        </p:txBody>
      </p:sp>
      <p:sp>
        <p:nvSpPr>
          <p:cNvPr id="12" name="矩形 11"/>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13" name="矩形 12"/>
          <p:cNvSpPr/>
          <p:nvPr/>
        </p:nvSpPr>
        <p:spPr>
          <a:xfrm>
            <a:off x="7639050" y="4762500"/>
            <a:ext cx="1504950" cy="355600"/>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14" name="矩形 13"/>
          <p:cNvSpPr/>
          <p:nvPr/>
        </p:nvSpPr>
        <p:spPr>
          <a:xfrm>
            <a:off x="4349750" y="4051300"/>
            <a:ext cx="479425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bg1"/>
                </a:solidFill>
              </a:rPr>
              <a:t>microarchitecture</a:t>
            </a:r>
            <a:endParaRPr lang="zh-CN" altLang="en-US" sz="3600" b="1">
              <a:solidFill>
                <a:schemeClr val="bg1"/>
              </a:solidFill>
            </a:endParaRPr>
          </a:p>
        </p:txBody>
      </p:sp>
      <p:sp>
        <p:nvSpPr>
          <p:cNvPr id="15" name="矩形 14"/>
          <p:cNvSpPr/>
          <p:nvPr/>
        </p:nvSpPr>
        <p:spPr>
          <a:xfrm>
            <a:off x="4305300" y="3384550"/>
            <a:ext cx="483870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ISA (architecture)</a:t>
            </a:r>
            <a:endParaRPr lang="zh-CN" altLang="en-US" sz="3600" b="1">
              <a:solidFill>
                <a:schemeClr val="bg1"/>
              </a:solidFill>
            </a:endParaRPr>
          </a:p>
        </p:txBody>
      </p:sp>
      <p:sp>
        <p:nvSpPr>
          <p:cNvPr id="16" name="矩形 15"/>
          <p:cNvSpPr/>
          <p:nvPr/>
        </p:nvSpPr>
        <p:spPr>
          <a:xfrm>
            <a:off x="7016750" y="5118100"/>
            <a:ext cx="212725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4794250" y="1917700"/>
            <a:ext cx="4349750" cy="1022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2130425"/>
            <a:ext cx="9144000" cy="1908175"/>
          </a:xfrm>
        </p:spPr>
        <p:txBody>
          <a:bodyPr/>
          <a:lstStyle/>
          <a:p>
            <a:pPr algn="l" eaLnBrk="1" hangingPunct="1"/>
            <a:r>
              <a:rPr lang="en-US" altLang="zh-CN" sz="5400"/>
              <a:t>Finally, </a:t>
            </a:r>
            <a:br>
              <a:rPr lang="en-US" altLang="zh-CN" sz="5400"/>
            </a:br>
            <a:r>
              <a:rPr lang="en-US" altLang="zh-CN" sz="5400"/>
              <a:t>Computer Architecture!</a:t>
            </a:r>
          </a:p>
        </p:txBody>
      </p:sp>
      <p:sp>
        <p:nvSpPr>
          <p:cNvPr id="3" name="矩形 2"/>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t>01</a:t>
            </a:r>
            <a:endParaRPr lang="zh-CN" altLang="en-US" sz="36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rot="5400000">
            <a:off x="-3076575" y="3076575"/>
            <a:ext cx="6858000" cy="704850"/>
          </a:xfrm>
          <a:solidFill>
            <a:srgbClr val="00B0F0"/>
          </a:solidFill>
        </p:spPr>
        <p:txBody>
          <a:bodyPr/>
          <a:lstStyle/>
          <a:p>
            <a:pPr algn="l" eaLnBrk="1" hangingPunct="1"/>
            <a:r>
              <a:rPr lang="en-US" altLang="zh-CN" sz="4000">
                <a:solidFill>
                  <a:schemeClr val="bg1"/>
                </a:solidFill>
              </a:rPr>
              <a:t>Computer Architecture!</a:t>
            </a:r>
          </a:p>
        </p:txBody>
      </p:sp>
      <p:sp>
        <p:nvSpPr>
          <p:cNvPr id="20483"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4"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5"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6"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7"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8"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2"/>
          <p:cNvSpPr txBox="1">
            <a:spLocks noChangeArrowheads="1"/>
          </p:cNvSpPr>
          <p:nvPr/>
        </p:nvSpPr>
        <p:spPr bwMode="auto">
          <a:xfrm>
            <a:off x="704850" y="1473200"/>
            <a:ext cx="3867150" cy="533400"/>
          </a:xfrm>
          <a:prstGeom prst="rect">
            <a:avLst/>
          </a:prstGeom>
          <a:noFill/>
          <a:ln w="9525">
            <a:noFill/>
            <a:miter lim="800000"/>
            <a:headEnd/>
            <a:tailEnd/>
          </a:ln>
        </p:spPr>
        <p:txBody>
          <a:bodyPr anchor="ctr"/>
          <a:lstStyle/>
          <a:p>
            <a:pPr>
              <a:defRPr/>
            </a:pPr>
            <a:r>
              <a:rPr lang="en-US" altLang="zh-CN" sz="4400" b="1" kern="0">
                <a:solidFill>
                  <a:schemeClr val="tx2"/>
                </a:solidFill>
                <a:latin typeface="+mj-lt"/>
                <a:ea typeface="+mj-ea"/>
                <a:cs typeface="+mj-cs"/>
              </a:rPr>
              <a:t>challenging</a:t>
            </a:r>
          </a:p>
        </p:txBody>
      </p:sp>
      <p:sp>
        <p:nvSpPr>
          <p:cNvPr id="17" name="矩形 16"/>
          <p:cNvSpPr/>
          <p:nvPr/>
        </p:nvSpPr>
        <p:spPr>
          <a:xfrm>
            <a:off x="4927600" y="2940050"/>
            <a:ext cx="4216400" cy="433388"/>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a:solidFill>
                <a:schemeClr val="tx1"/>
              </a:solidFill>
            </a:endParaRPr>
          </a:p>
        </p:txBody>
      </p:sp>
      <p:sp>
        <p:nvSpPr>
          <p:cNvPr id="18" name="矩形 17"/>
          <p:cNvSpPr/>
          <p:nvPr/>
        </p:nvSpPr>
        <p:spPr>
          <a:xfrm>
            <a:off x="4927600" y="2062163"/>
            <a:ext cx="4216400" cy="13223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tx1"/>
                </a:solidFill>
              </a:rPr>
              <a:t>runtime system</a:t>
            </a:r>
            <a:endParaRPr lang="en-US" altLang="zh-CN" sz="3600" b="1">
              <a:solidFill>
                <a:schemeClr val="bg1"/>
              </a:solidFill>
            </a:endParaRPr>
          </a:p>
          <a:p>
            <a:pPr algn="ctr">
              <a:defRPr/>
            </a:pPr>
            <a:r>
              <a:rPr lang="en-US" altLang="zh-CN" sz="3600" b="1">
                <a:solidFill>
                  <a:schemeClr val="bg1"/>
                </a:solidFill>
              </a:rPr>
              <a:t>(VM, OS, MM)</a:t>
            </a:r>
            <a:endParaRPr lang="zh-CN" altLang="en-US" sz="3600" b="1">
              <a:solidFill>
                <a:schemeClr val="bg1"/>
              </a:solidFill>
            </a:endParaRPr>
          </a:p>
        </p:txBody>
      </p:sp>
      <p:sp>
        <p:nvSpPr>
          <p:cNvPr id="19" name="矩形 18"/>
          <p:cNvSpPr/>
          <p:nvPr/>
        </p:nvSpPr>
        <p:spPr>
          <a:xfrm>
            <a:off x="7639050" y="4762500"/>
            <a:ext cx="1504950" cy="6873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20" name="矩形 19"/>
          <p:cNvSpPr/>
          <p:nvPr/>
        </p:nvSpPr>
        <p:spPr>
          <a:xfrm>
            <a:off x="7639050" y="4762500"/>
            <a:ext cx="1504950" cy="355600"/>
          </a:xfrm>
          <a:prstGeom prst="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logic</a:t>
            </a:r>
            <a:endParaRPr lang="zh-CN" altLang="en-US" sz="3600" b="1">
              <a:solidFill>
                <a:schemeClr val="bg1"/>
              </a:solidFill>
            </a:endParaRPr>
          </a:p>
        </p:txBody>
      </p:sp>
      <p:sp>
        <p:nvSpPr>
          <p:cNvPr id="21" name="矩形 20"/>
          <p:cNvSpPr/>
          <p:nvPr/>
        </p:nvSpPr>
        <p:spPr>
          <a:xfrm>
            <a:off x="4349750" y="4051300"/>
            <a:ext cx="479425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err="1">
                <a:solidFill>
                  <a:schemeClr val="bg1"/>
                </a:solidFill>
              </a:rPr>
              <a:t>microarchitecture</a:t>
            </a:r>
            <a:endParaRPr lang="zh-CN" altLang="en-US" sz="3600" b="1">
              <a:solidFill>
                <a:schemeClr val="bg1"/>
              </a:solidFill>
            </a:endParaRPr>
          </a:p>
        </p:txBody>
      </p:sp>
      <p:sp>
        <p:nvSpPr>
          <p:cNvPr id="22" name="矩形 21"/>
          <p:cNvSpPr/>
          <p:nvPr/>
        </p:nvSpPr>
        <p:spPr>
          <a:xfrm>
            <a:off x="4305300" y="3384550"/>
            <a:ext cx="4838700" cy="687388"/>
          </a:xfrm>
          <a:prstGeom prst="rect">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a:solidFill>
                  <a:schemeClr val="bg1"/>
                </a:solidFill>
              </a:rPr>
              <a:t>ISA (architecture)</a:t>
            </a:r>
            <a:endParaRPr lang="zh-CN" altLang="en-US" sz="3600" b="1">
              <a:solidFill>
                <a:schemeClr val="bg1"/>
              </a:solidFill>
            </a:endParaRPr>
          </a:p>
        </p:txBody>
      </p:sp>
      <p:sp>
        <p:nvSpPr>
          <p:cNvPr id="23" name="矩形 22"/>
          <p:cNvSpPr/>
          <p:nvPr/>
        </p:nvSpPr>
        <p:spPr>
          <a:xfrm>
            <a:off x="7016750" y="5118100"/>
            <a:ext cx="212725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p:cNvSpPr/>
          <p:nvPr/>
        </p:nvSpPr>
        <p:spPr>
          <a:xfrm>
            <a:off x="4794250" y="1917700"/>
            <a:ext cx="4349750" cy="1022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Rectangle 2"/>
          <p:cNvSpPr txBox="1">
            <a:spLocks noChangeArrowheads="1"/>
          </p:cNvSpPr>
          <p:nvPr/>
        </p:nvSpPr>
        <p:spPr bwMode="auto">
          <a:xfrm>
            <a:off x="704850" y="2139950"/>
            <a:ext cx="5378450" cy="533400"/>
          </a:xfrm>
          <a:prstGeom prst="rect">
            <a:avLst/>
          </a:prstGeom>
          <a:noFill/>
          <a:ln w="9525">
            <a:noFill/>
            <a:miter lim="800000"/>
            <a:headEnd/>
            <a:tailEnd/>
          </a:ln>
        </p:spPr>
        <p:txBody>
          <a:bodyPr anchor="ctr"/>
          <a:lstStyle/>
          <a:p>
            <a:pPr>
              <a:defRPr/>
            </a:pPr>
            <a:r>
              <a:rPr lang="en-US" altLang="zh-CN" sz="4400" kern="0">
                <a:solidFill>
                  <a:schemeClr val="tx2"/>
                </a:solidFill>
                <a:latin typeface="+mj-lt"/>
                <a:ea typeface="+mj-ea"/>
                <a:cs typeface="+mj-cs"/>
              </a:rPr>
              <a:t>for me as well…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7"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8"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9"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0"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1"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2"/>
          <p:cNvSpPr txBox="1">
            <a:spLocks noChangeArrowheads="1"/>
          </p:cNvSpPr>
          <p:nvPr/>
        </p:nvSpPr>
        <p:spPr bwMode="auto">
          <a:xfrm>
            <a:off x="704850" y="2139950"/>
            <a:ext cx="4356100" cy="533400"/>
          </a:xfrm>
          <a:prstGeom prst="rect">
            <a:avLst/>
          </a:prstGeom>
          <a:noFill/>
          <a:ln w="9525">
            <a:noFill/>
            <a:miter lim="800000"/>
            <a:headEnd/>
            <a:tailEnd/>
          </a:ln>
        </p:spPr>
        <p:txBody>
          <a:bodyPr anchor="ctr"/>
          <a:lstStyle/>
          <a:p>
            <a:pPr>
              <a:defRPr/>
            </a:pPr>
            <a:r>
              <a:rPr lang="en-US" altLang="zh-CN" sz="4400" kern="0">
                <a:solidFill>
                  <a:schemeClr val="bg1"/>
                </a:solidFill>
                <a:latin typeface="+mj-lt"/>
                <a:ea typeface="+mj-ea"/>
                <a:cs typeface="+mj-cs"/>
              </a:rPr>
              <a:t>for</a:t>
            </a:r>
            <a:r>
              <a:rPr lang="en-US" altLang="zh-CN" sz="4400" kern="0">
                <a:solidFill>
                  <a:schemeClr val="tx2"/>
                </a:solidFill>
                <a:latin typeface="+mj-lt"/>
                <a:ea typeface="+mj-ea"/>
                <a:cs typeface="+mj-cs"/>
              </a:rPr>
              <a:t> me?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t>Instructor</a:t>
            </a:r>
          </a:p>
        </p:txBody>
      </p:sp>
      <p:sp>
        <p:nvSpPr>
          <p:cNvPr id="8195" name="Rectangle 3"/>
          <p:cNvSpPr>
            <a:spLocks noGrp="1" noChangeArrowheads="1"/>
          </p:cNvSpPr>
          <p:nvPr>
            <p:ph type="body" idx="1"/>
          </p:nvPr>
        </p:nvSpPr>
        <p:spPr>
          <a:xfrm>
            <a:off x="457200" y="1600200"/>
            <a:ext cx="8959850" cy="5257800"/>
          </a:xfrm>
        </p:spPr>
        <p:txBody>
          <a:bodyPr/>
          <a:lstStyle/>
          <a:p>
            <a:pPr eaLnBrk="1" hangingPunct="1">
              <a:buFontTx/>
              <a:buNone/>
              <a:defRPr/>
            </a:pPr>
            <a:r>
              <a:rPr lang="en-US" altLang="zh-CN" b="1">
                <a:effectLst>
                  <a:outerShdw blurRad="38100" dist="38100" dir="2700000" algn="tl">
                    <a:srgbClr val="C0C0C0"/>
                  </a:outerShdw>
                </a:effectLst>
              </a:rPr>
              <a:t>Kai Bu </a:t>
            </a:r>
            <a:r>
              <a:rPr lang="zh-CN" altLang="en-US" b="1">
                <a:effectLst>
                  <a:outerShdw blurRad="38100" dist="38100" dir="2700000" algn="tl">
                    <a:srgbClr val="C0C0C0"/>
                  </a:outerShdw>
                </a:effectLst>
                <a:ea typeface="楷体_GB2312" pitchFamily="49" charset="-122"/>
              </a:rPr>
              <a:t>卜凯</a:t>
            </a:r>
          </a:p>
          <a:p>
            <a:pPr eaLnBrk="1" hangingPunct="1">
              <a:buFontTx/>
              <a:buNone/>
              <a:defRPr/>
            </a:pPr>
            <a:r>
              <a:rPr lang="en-US" altLang="zh-CN">
                <a:ea typeface="楷体_GB2312" pitchFamily="49" charset="-122"/>
              </a:rPr>
              <a:t>Associate Professor, College of CS, ZJU</a:t>
            </a:r>
          </a:p>
          <a:p>
            <a:pPr eaLnBrk="1" hangingPunct="1">
              <a:buFontTx/>
              <a:buNone/>
              <a:defRPr/>
            </a:pPr>
            <a:r>
              <a:rPr lang="en-US" altLang="zh-CN">
                <a:ea typeface="楷体_GB2312" pitchFamily="49" charset="-122"/>
              </a:rPr>
              <a:t>Ph.D. from Hong Kong </a:t>
            </a:r>
            <a:r>
              <a:rPr lang="en-US" altLang="zh-CN" err="1">
                <a:ea typeface="楷体_GB2312" pitchFamily="49" charset="-122"/>
              </a:rPr>
              <a:t>PolyU</a:t>
            </a:r>
            <a:r>
              <a:rPr lang="en-US" altLang="zh-CN">
                <a:ea typeface="楷体_GB2312" pitchFamily="49" charset="-122"/>
              </a:rPr>
              <a:t>, 2013</a:t>
            </a:r>
          </a:p>
          <a:p>
            <a:pPr eaLnBrk="1" hangingPunct="1">
              <a:buFontTx/>
              <a:buNone/>
              <a:defRPr/>
            </a:pPr>
            <a:r>
              <a:rPr lang="en-US" altLang="zh-CN">
                <a:ea typeface="楷体_GB2312" pitchFamily="49" charset="-122"/>
              </a:rPr>
              <a:t>Visiting Professor, SFU, 2018</a:t>
            </a:r>
          </a:p>
          <a:p>
            <a:pPr eaLnBrk="1" hangingPunct="1">
              <a:buFontTx/>
              <a:buNone/>
              <a:defRPr/>
            </a:pPr>
            <a:endParaRPr lang="en-US" altLang="zh-CN" sz="1600">
              <a:ea typeface="楷体_GB2312" pitchFamily="49" charset="-122"/>
            </a:endParaRPr>
          </a:p>
          <a:p>
            <a:pPr eaLnBrk="1" hangingPunct="1">
              <a:buFontTx/>
              <a:buNone/>
              <a:defRPr/>
            </a:pPr>
            <a:r>
              <a:rPr lang="en-US" altLang="zh-CN" sz="3100" b="1">
                <a:effectLst>
                  <a:outerShdw blurRad="38100" dist="38100" dir="2700000" algn="tl">
                    <a:srgbClr val="C0C0C0"/>
                  </a:outerShdw>
                </a:effectLst>
                <a:ea typeface="楷体_GB2312" pitchFamily="49" charset="-122"/>
              </a:rPr>
              <a:t>Research Interests</a:t>
            </a:r>
            <a:r>
              <a:rPr lang="en-US" altLang="zh-CN" sz="3100">
                <a:effectLst>
                  <a:outerShdw blurRad="38100" dist="38100" dir="2700000" algn="tl">
                    <a:srgbClr val="C0C0C0"/>
                  </a:outerShdw>
                </a:effectLst>
                <a:ea typeface="楷体_GB2312" pitchFamily="49" charset="-122"/>
              </a:rPr>
              <a:t>:</a:t>
            </a:r>
            <a:r>
              <a:rPr lang="en-US" altLang="zh-CN" sz="3100">
                <a:ea typeface="楷体_GB2312" pitchFamily="49" charset="-122"/>
              </a:rPr>
              <a:t> </a:t>
            </a:r>
          </a:p>
          <a:p>
            <a:pPr eaLnBrk="1" hangingPunct="1">
              <a:buFontTx/>
              <a:buNone/>
              <a:defRPr/>
            </a:pPr>
            <a:r>
              <a:rPr lang="en-US" altLang="zh-CN" sz="3100">
                <a:ea typeface="楷体_GB2312" pitchFamily="49" charset="-122"/>
              </a:rPr>
              <a:t>network, security, computer architecture</a:t>
            </a:r>
          </a:p>
          <a:p>
            <a:pPr eaLnBrk="1" hangingPunct="1">
              <a:buFontTx/>
              <a:buNone/>
              <a:defRPr/>
            </a:pPr>
            <a:r>
              <a:rPr lang="en-US" altLang="zh-CN" sz="3100" b="1">
                <a:ea typeface="楷体_GB2312" pitchFamily="49" charset="-122"/>
              </a:rPr>
              <a:t>research interns wanted</a:t>
            </a:r>
          </a:p>
          <a:p>
            <a:pPr eaLnBrk="1" hangingPunct="1">
              <a:buFontTx/>
              <a:buNone/>
              <a:defRPr/>
            </a:pPr>
            <a:endParaRPr lang="en-US" altLang="zh-CN" sz="1600">
              <a:ea typeface="楷体_GB2312" pitchFamily="49" charset="-122"/>
            </a:endParaRPr>
          </a:p>
          <a:p>
            <a:pPr eaLnBrk="1" hangingPunct="1">
              <a:buFontTx/>
              <a:buNone/>
              <a:defRPr/>
            </a:pPr>
            <a:r>
              <a:rPr lang="en-US" altLang="zh-CN" sz="3100">
                <a:hlinkClick r:id="rId3"/>
              </a:rPr>
              <a:t>http://list.zju.edu.cn/kaibu</a:t>
            </a:r>
            <a:endParaRPr lang="en-US" altLang="zh-CN" sz="3100"/>
          </a:p>
          <a:p>
            <a:pPr eaLnBrk="1" hangingPunct="1">
              <a:buFontTx/>
              <a:buNone/>
              <a:defRPr/>
            </a:pPr>
            <a:endParaRPr lang="en-US" altLang="zh-CN" sz="3100"/>
          </a:p>
          <a:p>
            <a:pPr eaLnBrk="1" hangingPunct="1">
              <a:buFontTx/>
              <a:buNone/>
              <a:defRPr/>
            </a:pPr>
            <a:r>
              <a:rPr lang="en-US" altLang="zh-CN" sz="310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t>How I Prepared</a:t>
            </a:r>
            <a:br>
              <a:rPr lang="en-US" altLang="zh-CN"/>
            </a:br>
            <a:r>
              <a:rPr lang="en-US" altLang="zh-CN" b="0"/>
              <a:t>(and am still preparing)</a:t>
            </a:r>
            <a:endParaRPr lang="zh-CN" altLang="en-US" b="0"/>
          </a:p>
        </p:txBody>
      </p:sp>
      <p:sp>
        <p:nvSpPr>
          <p:cNvPr id="23555" name="内容占位符 2"/>
          <p:cNvSpPr>
            <a:spLocks noGrp="1"/>
          </p:cNvSpPr>
          <p:nvPr>
            <p:ph idx="1"/>
          </p:nvPr>
        </p:nvSpPr>
        <p:spPr/>
        <p:txBody>
          <a:bodyPr/>
          <a:lstStyle/>
          <a:p>
            <a:pPr>
              <a:buFontTx/>
              <a:buNone/>
            </a:pPr>
            <a:endParaRPr lang="en-US" altLang="zh-CN" sz="1000"/>
          </a:p>
          <a:p>
            <a:pPr algn="ctr">
              <a:buFontTx/>
              <a:buNone/>
            </a:pPr>
            <a:r>
              <a:rPr lang="en-US" altLang="zh-CN"/>
              <a:t>read textbooks</a:t>
            </a:r>
          </a:p>
          <a:p>
            <a:pPr>
              <a:buFontTx/>
              <a:buNone/>
            </a:pPr>
            <a:r>
              <a:rPr lang="en-US" altLang="zh-CN"/>
              <a:t>	</a:t>
            </a:r>
          </a:p>
        </p:txBody>
      </p:sp>
      <p:pic>
        <p:nvPicPr>
          <p:cNvPr id="23558" name="图片 5" descr="book-cover-tw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1150" y="2673350"/>
            <a:ext cx="2008188"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73A0025-23A0-0340-AC39-443B930968A9}"/>
              </a:ext>
            </a:extLst>
          </p:cNvPr>
          <p:cNvPicPr>
            <a:picLocks noChangeAspect="1"/>
          </p:cNvPicPr>
          <p:nvPr/>
        </p:nvPicPr>
        <p:blipFill>
          <a:blip r:embed="rId4"/>
          <a:stretch>
            <a:fillRect/>
          </a:stretch>
        </p:blipFill>
        <p:spPr>
          <a:xfrm>
            <a:off x="438151" y="2673350"/>
            <a:ext cx="2568574" cy="3163268"/>
          </a:xfrm>
          <a:prstGeom prst="rect">
            <a:avLst/>
          </a:prstGeom>
        </p:spPr>
      </p:pic>
      <p:pic>
        <p:nvPicPr>
          <p:cNvPr id="1026" name="Picture 2">
            <a:extLst>
              <a:ext uri="{FF2B5EF4-FFF2-40B4-BE49-F238E27FC236}">
                <a16:creationId xmlns:a16="http://schemas.microsoft.com/office/drawing/2014/main" id="{DF7394F3-403D-FA4C-8FAF-BA2ABAE37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348" y="2664512"/>
            <a:ext cx="2569178" cy="3171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a:t>How I Prepared</a:t>
            </a:r>
            <a:br>
              <a:rPr lang="en-US" altLang="zh-CN"/>
            </a:br>
            <a:r>
              <a:rPr lang="en-US" altLang="zh-CN" b="0"/>
              <a:t>(and am still preparing)</a:t>
            </a:r>
            <a:endParaRPr lang="zh-CN" altLang="en-US" b="0"/>
          </a:p>
        </p:txBody>
      </p:sp>
      <p:sp>
        <p:nvSpPr>
          <p:cNvPr id="24579" name="内容占位符 2"/>
          <p:cNvSpPr>
            <a:spLocks noGrp="1"/>
          </p:cNvSpPr>
          <p:nvPr>
            <p:ph idx="1"/>
          </p:nvPr>
        </p:nvSpPr>
        <p:spPr/>
        <p:txBody>
          <a:bodyPr/>
          <a:lstStyle/>
          <a:p>
            <a:pPr>
              <a:buFontTx/>
              <a:buNone/>
            </a:pPr>
            <a:endParaRPr lang="en-US" altLang="zh-CN" sz="1000"/>
          </a:p>
          <a:p>
            <a:pPr algn="ctr">
              <a:buFontTx/>
              <a:buNone/>
            </a:pPr>
            <a:r>
              <a:rPr lang="en-US" altLang="zh-CN"/>
              <a:t>watch video lectures</a:t>
            </a:r>
          </a:p>
          <a:p>
            <a:pPr>
              <a:buFontTx/>
              <a:buNone/>
            </a:pPr>
            <a:r>
              <a:rPr lang="en-US" altLang="zh-CN"/>
              <a:t>	</a:t>
            </a:r>
          </a:p>
        </p:txBody>
      </p:sp>
      <p:pic>
        <p:nvPicPr>
          <p:cNvPr id="24580" name="图片 5" descr="maxresdefaul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2540000"/>
            <a:ext cx="653415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How I Prepared</a:t>
            </a:r>
            <a:br>
              <a:rPr lang="en-US" altLang="zh-CN"/>
            </a:br>
            <a:r>
              <a:rPr lang="en-US" altLang="zh-CN" b="0"/>
              <a:t>(and am still preparing)</a:t>
            </a:r>
            <a:endParaRPr lang="zh-CN" altLang="en-US" b="0"/>
          </a:p>
        </p:txBody>
      </p:sp>
      <p:sp>
        <p:nvSpPr>
          <p:cNvPr id="25603" name="内容占位符 2"/>
          <p:cNvSpPr>
            <a:spLocks noGrp="1"/>
          </p:cNvSpPr>
          <p:nvPr>
            <p:ph idx="1"/>
          </p:nvPr>
        </p:nvSpPr>
        <p:spPr/>
        <p:txBody>
          <a:bodyPr/>
          <a:lstStyle/>
          <a:p>
            <a:pPr>
              <a:buFontTx/>
              <a:buNone/>
            </a:pPr>
            <a:endParaRPr lang="en-US" altLang="zh-CN" sz="1000"/>
          </a:p>
          <a:p>
            <a:pPr algn="ctr">
              <a:buFontTx/>
              <a:buNone/>
            </a:pPr>
            <a:r>
              <a:rPr lang="en-US" altLang="zh-CN"/>
              <a:t>practice English</a:t>
            </a:r>
          </a:p>
          <a:p>
            <a:pPr>
              <a:buFontTx/>
              <a:buNone/>
            </a:pPr>
            <a:r>
              <a:rPr lang="en-US" altLang="zh-CN"/>
              <a:t>	</a:t>
            </a:r>
          </a:p>
        </p:txBody>
      </p:sp>
      <p:pic>
        <p:nvPicPr>
          <p:cNvPr id="25604" name="图片 5" descr="eNlq-fycwyns364144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584450"/>
            <a:ext cx="644525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内容占位符 3" descr="teaching_what_you_dont_know.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25400"/>
            <a:ext cx="6883400" cy="6883400"/>
          </a:xfrm>
        </p:spPr>
      </p:pic>
      <p:sp>
        <p:nvSpPr>
          <p:cNvPr id="6" name="内容占位符 2"/>
          <p:cNvSpPr txBox="1">
            <a:spLocks/>
          </p:cNvSpPr>
          <p:nvPr/>
        </p:nvSpPr>
        <p:spPr bwMode="auto">
          <a:xfrm>
            <a:off x="7296150" y="0"/>
            <a:ext cx="1847850" cy="4525963"/>
          </a:xfrm>
          <a:prstGeom prst="rect">
            <a:avLst/>
          </a:prstGeom>
          <a:noFill/>
          <a:ln w="9525">
            <a:noFill/>
            <a:miter lim="800000"/>
            <a:headEnd/>
            <a:tailEnd/>
          </a:ln>
        </p:spPr>
        <p:txBody>
          <a:bodyPr/>
          <a:lstStyle/>
          <a:p>
            <a:pPr marL="342900" indent="-342900" algn="r" eaLnBrk="0" hangingPunct="0">
              <a:spcBef>
                <a:spcPct val="20000"/>
              </a:spcBef>
              <a:defRPr/>
            </a:pPr>
            <a:r>
              <a:rPr lang="en-US" altLang="zh-CN" sz="3200" kern="0">
                <a:latin typeface="+mn-lt"/>
                <a:ea typeface="+mn-ea"/>
              </a:rPr>
              <a:t>and</a:t>
            </a:r>
          </a:p>
          <a:p>
            <a:pPr marL="342900" indent="-342900" algn="r" eaLnBrk="0" hangingPunct="0">
              <a:spcBef>
                <a:spcPct val="20000"/>
              </a:spcBef>
              <a:defRPr/>
            </a:pPr>
            <a:r>
              <a:rPr lang="en-US" altLang="zh-CN" sz="3200" kern="0">
                <a:latin typeface="+mn-lt"/>
                <a:ea typeface="+mn-ea"/>
              </a:rPr>
              <a:t>even</a:t>
            </a:r>
          </a:p>
          <a:p>
            <a:pPr marL="342900" indent="-342900" algn="r" eaLnBrk="0" hangingPunct="0">
              <a:spcBef>
                <a:spcPct val="20000"/>
              </a:spcBef>
              <a:defRPr/>
            </a:pPr>
            <a:r>
              <a:rPr lang="en-US" altLang="zh-CN" sz="3200" kern="0">
                <a:latin typeface="+mn-lt"/>
                <a:ea typeface="+mn-ea"/>
              </a:rPr>
              <a:t>read </a:t>
            </a:r>
          </a:p>
          <a:p>
            <a:pPr marL="342900" indent="-342900" algn="r" eaLnBrk="0" hangingPunct="0">
              <a:spcBef>
                <a:spcPct val="20000"/>
              </a:spcBef>
              <a:defRPr/>
            </a:pPr>
            <a:r>
              <a:rPr lang="en-US" altLang="zh-CN" sz="3200" kern="0">
                <a:latin typeface="+mn-lt"/>
                <a:ea typeface="+mn-ea"/>
              </a:rPr>
              <a:t>this </a:t>
            </a:r>
          </a:p>
          <a:p>
            <a:pPr marL="342900" indent="-342900" algn="r" eaLnBrk="0" hangingPunct="0">
              <a:spcBef>
                <a:spcPct val="20000"/>
              </a:spcBef>
              <a:defRPr/>
            </a:pPr>
            <a:r>
              <a:rPr lang="en-US" altLang="zh-CN" sz="3200" kern="0">
                <a:latin typeface="+mn-lt"/>
                <a:ea typeface="+mn-ea"/>
              </a:rPr>
              <a:t>book</a:t>
            </a:r>
            <a:endParaRPr lang="zh-CN" altLang="en-US" sz="3200" kern="0">
              <a:latin typeface="+mn-lt"/>
              <a:ea typeface="+mn-ea"/>
            </a:endParaRPr>
          </a:p>
        </p:txBody>
      </p:sp>
      <p:pic>
        <p:nvPicPr>
          <p:cNvPr id="26628" name="图片 3" descr="seenoevil-56a9fe7c3df78cf772abf4a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61300" y="5695950"/>
            <a:ext cx="12827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What’s to deliver?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How a multi-core system works?</a:t>
            </a:r>
            <a:endParaRPr lang="zh-CN" altLang="en-US"/>
          </a:p>
        </p:txBody>
      </p:sp>
      <p:pic>
        <p:nvPicPr>
          <p:cNvPr id="28675" name="内容占位符 3" descr="intel-die-cache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714500" y="2116138"/>
            <a:ext cx="5715000" cy="349567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71675" y="1979315"/>
            <a:ext cx="5200650" cy="4143375"/>
          </a:xfrm>
          <a:prstGeom prst="rect">
            <a:avLst/>
          </a:prstGeom>
        </p:spPr>
      </p:pic>
      <p:sp>
        <p:nvSpPr>
          <p:cNvPr id="28674" name="标题 1"/>
          <p:cNvSpPr>
            <a:spLocks noGrp="1"/>
          </p:cNvSpPr>
          <p:nvPr>
            <p:ph type="title"/>
          </p:nvPr>
        </p:nvSpPr>
        <p:spPr/>
        <p:txBody>
          <a:bodyPr/>
          <a:lstStyle/>
          <a:p>
            <a:r>
              <a:rPr lang="en-US" altLang="zh-CN"/>
              <a:t>How a multi-core system works?</a:t>
            </a:r>
            <a:endParaRPr lang="zh-CN" altLang="en-US"/>
          </a:p>
        </p:txBody>
      </p:sp>
    </p:spTree>
    <p:extLst>
      <p:ext uri="{BB962C8B-B14F-4D97-AF65-F5344CB8AC3E}">
        <p14:creationId xmlns:p14="http://schemas.microsoft.com/office/powerpoint/2010/main" val="155028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3075"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04703" y="2111527"/>
            <a:ext cx="8208408" cy="3874637"/>
          </a:xfrm>
          <a:prstGeom prst="rect">
            <a:avLst/>
          </a:prstGeom>
        </p:spPr>
      </p:pic>
      <p:sp>
        <p:nvSpPr>
          <p:cNvPr id="28674" name="标题 1"/>
          <p:cNvSpPr>
            <a:spLocks noGrp="1"/>
          </p:cNvSpPr>
          <p:nvPr>
            <p:ph type="title"/>
          </p:nvPr>
        </p:nvSpPr>
        <p:spPr/>
        <p:txBody>
          <a:bodyPr/>
          <a:lstStyle/>
          <a:p>
            <a:r>
              <a:rPr lang="en-US" altLang="zh-CN"/>
              <a:t>How a multi-core system works?</a:t>
            </a:r>
            <a:endParaRPr lang="zh-CN" altLang="en-US"/>
          </a:p>
        </p:txBody>
      </p:sp>
    </p:spTree>
    <p:extLst>
      <p:ext uri="{BB962C8B-B14F-4D97-AF65-F5344CB8AC3E}">
        <p14:creationId xmlns:p14="http://schemas.microsoft.com/office/powerpoint/2010/main" val="2452262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know not only how</a:t>
            </a:r>
            <a:br>
              <a:rPr lang="en-US" altLang="zh-CN" sz="4400" b="1" dirty="0">
                <a:solidFill>
                  <a:schemeClr val="tx2"/>
                </a:solidFill>
                <a:latin typeface="Verdana" panose="020B0604030504040204" pitchFamily="34" charset="0"/>
              </a:rPr>
            </a:br>
            <a:r>
              <a:rPr lang="en-US" altLang="zh-CN" sz="4400" b="1" dirty="0">
                <a:solidFill>
                  <a:schemeClr val="tx2"/>
                </a:solidFill>
                <a:latin typeface="Verdana" panose="020B0604030504040204" pitchFamily="34" charset="0"/>
              </a:rPr>
              <a:t>but also why and why not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understand the principles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explore the tradeoffs of </a:t>
            </a:r>
          </a:p>
          <a:p>
            <a:pPr algn="ctr" eaLnBrk="1" hangingPunct="1"/>
            <a:r>
              <a:rPr lang="en-US" altLang="zh-CN" sz="4400" b="1">
                <a:solidFill>
                  <a:schemeClr val="tx2"/>
                </a:solidFill>
                <a:latin typeface="Verdana" panose="020B0604030504040204" pitchFamily="34" charset="0"/>
              </a:rPr>
              <a:t>different designs and ideas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thought-provoking!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8B6A8C-51AD-9C44-B938-A947561BFFF2}"/>
              </a:ext>
            </a:extLst>
          </p:cNvPr>
          <p:cNvPicPr>
            <a:picLocks noChangeAspect="1"/>
          </p:cNvPicPr>
          <p:nvPr/>
        </p:nvPicPr>
        <p:blipFill>
          <a:blip r:embed="rId3"/>
          <a:stretch>
            <a:fillRect/>
          </a:stretch>
        </p:blipFill>
        <p:spPr>
          <a:xfrm>
            <a:off x="5688013" y="2589158"/>
            <a:ext cx="3455987" cy="4256142"/>
          </a:xfrm>
          <a:prstGeom prst="rect">
            <a:avLst/>
          </a:prstGeom>
        </p:spPr>
      </p:pic>
      <p:sp>
        <p:nvSpPr>
          <p:cNvPr id="33794" name="Rectangle 2"/>
          <p:cNvSpPr>
            <a:spLocks noGrp="1" noChangeArrowheads="1"/>
          </p:cNvSpPr>
          <p:nvPr>
            <p:ph type="title"/>
          </p:nvPr>
        </p:nvSpPr>
        <p:spPr/>
        <p:txBody>
          <a:bodyPr/>
          <a:lstStyle/>
          <a:p>
            <a:pPr eaLnBrk="1" hangingPunct="1"/>
            <a:r>
              <a:rPr lang="en-US" altLang="zh-CN"/>
              <a:t>Textbook</a:t>
            </a:r>
          </a:p>
        </p:txBody>
      </p:sp>
      <p:sp>
        <p:nvSpPr>
          <p:cNvPr id="33795" name="Rectangle 3"/>
          <p:cNvSpPr>
            <a:spLocks noGrp="1" noChangeArrowheads="1"/>
          </p:cNvSpPr>
          <p:nvPr>
            <p:ph type="body" idx="1"/>
          </p:nvPr>
        </p:nvSpPr>
        <p:spPr>
          <a:xfrm>
            <a:off x="457200" y="1600200"/>
            <a:ext cx="8229600" cy="4724400"/>
          </a:xfrm>
        </p:spPr>
        <p:txBody>
          <a:bodyPr/>
          <a:lstStyle/>
          <a:p>
            <a:pPr eaLnBrk="1" hangingPunct="1">
              <a:buFontTx/>
              <a:buNone/>
            </a:pPr>
            <a:r>
              <a:rPr lang="en-US" altLang="zh-CN"/>
              <a:t>Computer Architecture:</a:t>
            </a:r>
          </a:p>
          <a:p>
            <a:pPr eaLnBrk="1" hangingPunct="1">
              <a:buFontTx/>
              <a:buNone/>
            </a:pPr>
            <a:r>
              <a:rPr lang="en-US" altLang="zh-CN"/>
              <a:t>A Quantitative Approach</a:t>
            </a:r>
          </a:p>
          <a:p>
            <a:pPr eaLnBrk="1" hangingPunct="1">
              <a:buFontTx/>
              <a:buNone/>
            </a:pPr>
            <a:r>
              <a:rPr lang="en-US" altLang="zh-CN" b="1"/>
              <a:t>6</a:t>
            </a:r>
            <a:r>
              <a:rPr lang="en-US" altLang="zh-CN" baseline="30000"/>
              <a:t>th</a:t>
            </a:r>
            <a:r>
              <a:rPr lang="en-US" altLang="zh-CN"/>
              <a:t> edition</a:t>
            </a:r>
          </a:p>
          <a:p>
            <a:pPr eaLnBrk="1" hangingPunct="1">
              <a:buFontTx/>
              <a:buNone/>
            </a:pPr>
            <a:r>
              <a:rPr lang="en-US" altLang="zh-CN"/>
              <a:t>John L. Hennessy</a:t>
            </a:r>
          </a:p>
          <a:p>
            <a:pPr eaLnBrk="1" hangingPunct="1">
              <a:buFontTx/>
              <a:buNone/>
            </a:pPr>
            <a:r>
              <a:rPr lang="en-US" altLang="zh-CN"/>
              <a:t>David A. Patterson</a:t>
            </a:r>
          </a:p>
        </p:txBody>
      </p:sp>
    </p:spTree>
    <p:extLst>
      <p:ext uri="{BB962C8B-B14F-4D97-AF65-F5344CB8AC3E}">
        <p14:creationId xmlns:p14="http://schemas.microsoft.com/office/powerpoint/2010/main" val="108380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50D2-5606-B142-AFDE-FDD2AF6DAC83}"/>
              </a:ext>
            </a:extLst>
          </p:cNvPr>
          <p:cNvSpPr>
            <a:spLocks noGrp="1"/>
          </p:cNvSpPr>
          <p:nvPr>
            <p:ph type="title"/>
          </p:nvPr>
        </p:nvSpPr>
        <p:spPr/>
        <p:txBody>
          <a:bodyPr/>
          <a:lstStyle/>
          <a:p>
            <a:r>
              <a:rPr lang="en-CN"/>
              <a:t>Online Companion</a:t>
            </a:r>
          </a:p>
        </p:txBody>
      </p:sp>
      <p:sp>
        <p:nvSpPr>
          <p:cNvPr id="3" name="Content Placeholder 2">
            <a:extLst>
              <a:ext uri="{FF2B5EF4-FFF2-40B4-BE49-F238E27FC236}">
                <a16:creationId xmlns:a16="http://schemas.microsoft.com/office/drawing/2014/main" id="{1E6213BC-9F77-094F-B78A-E2E7108EF5CE}"/>
              </a:ext>
            </a:extLst>
          </p:cNvPr>
          <p:cNvSpPr>
            <a:spLocks noGrp="1"/>
          </p:cNvSpPr>
          <p:nvPr>
            <p:ph idx="1"/>
          </p:nvPr>
        </p:nvSpPr>
        <p:spPr/>
        <p:txBody>
          <a:bodyPr/>
          <a:lstStyle/>
          <a:p>
            <a:pPr eaLnBrk="1" hangingPunct="1"/>
            <a:r>
              <a:rPr lang="en-US" altLang="zh-CN" dirty="0"/>
              <a:t>6</a:t>
            </a:r>
            <a:r>
              <a:rPr lang="en-US" altLang="zh-CN" baseline="30000" dirty="0"/>
              <a:t>th</a:t>
            </a:r>
            <a:r>
              <a:rPr lang="en-US" altLang="zh-CN" dirty="0"/>
              <a:t> Edition</a:t>
            </a:r>
          </a:p>
          <a:p>
            <a:pPr eaLnBrk="1" hangingPunct="1">
              <a:buFontTx/>
              <a:buNone/>
            </a:pPr>
            <a:r>
              <a:rPr lang="en-US" altLang="zh-CN" dirty="0"/>
              <a:t>	</a:t>
            </a:r>
            <a:r>
              <a:rPr lang="en-US" dirty="0">
                <a:hlinkClick r:id="rId3"/>
              </a:rPr>
              <a:t>https://www.elsevier.com/books-and-journals/book-companion/9780128119051</a:t>
            </a:r>
            <a:endParaRPr lang="en-US" altLang="zh-CN" dirty="0"/>
          </a:p>
        </p:txBody>
      </p:sp>
    </p:spTree>
    <p:extLst>
      <p:ext uri="{BB962C8B-B14F-4D97-AF65-F5344CB8AC3E}">
        <p14:creationId xmlns:p14="http://schemas.microsoft.com/office/powerpoint/2010/main" val="4213938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t>Why This Book?</a:t>
            </a:r>
          </a:p>
        </p:txBody>
      </p:sp>
      <p:sp>
        <p:nvSpPr>
          <p:cNvPr id="34819" name="Rectangle 3"/>
          <p:cNvSpPr>
            <a:spLocks noGrp="1" noChangeArrowheads="1"/>
          </p:cNvSpPr>
          <p:nvPr>
            <p:ph type="body" idx="1"/>
          </p:nvPr>
        </p:nvSpPr>
        <p:spPr>
          <a:xfrm>
            <a:off x="457200" y="1600200"/>
            <a:ext cx="8686800" cy="4525963"/>
          </a:xfrm>
        </p:spPr>
        <p:txBody>
          <a:bodyPr/>
          <a:lstStyle/>
          <a:p>
            <a:pPr eaLnBrk="1" hangingPunct="1"/>
            <a:r>
              <a:rPr lang="en-US" altLang="zh-CN" dirty="0"/>
              <a:t>Quantitative approach: </a:t>
            </a:r>
          </a:p>
          <a:p>
            <a:pPr eaLnBrk="1" hangingPunct="1">
              <a:buFontTx/>
              <a:buNone/>
            </a:pPr>
            <a:r>
              <a:rPr lang="en-US" altLang="zh-CN" dirty="0"/>
              <a:t>	Performance driven</a:t>
            </a:r>
          </a:p>
          <a:p>
            <a:pPr eaLnBrk="1" hangingPunct="1"/>
            <a:r>
              <a:rPr lang="en-US" altLang="zh-CN" dirty="0"/>
              <a:t>Know not only how but also why (not)</a:t>
            </a:r>
          </a:p>
          <a:p>
            <a:pPr eaLnBrk="1" hangingPunct="1"/>
            <a:r>
              <a:rPr lang="en-US" altLang="zh-CN" dirty="0"/>
              <a:t>As in this book</a:t>
            </a:r>
          </a:p>
          <a:p>
            <a:pPr eaLnBrk="1" hangingPunct="1">
              <a:buFontTx/>
              <a:buNone/>
            </a:pPr>
            <a:r>
              <a:rPr lang="en-US" altLang="zh-CN" dirty="0"/>
              <a:t>	</a:t>
            </a:r>
            <a:r>
              <a:rPr lang="en-US" altLang="zh-CN" dirty="0">
                <a:hlinkClick r:id="rId3"/>
              </a:rPr>
              <a:t>Operating Systems: Three Easy Pieces</a:t>
            </a: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C73839-F965-0071-62A7-5FA919355477}"/>
              </a:ext>
            </a:extLst>
          </p:cNvPr>
          <p:cNvPicPr>
            <a:picLocks noChangeAspect="1"/>
          </p:cNvPicPr>
          <p:nvPr/>
        </p:nvPicPr>
        <p:blipFill>
          <a:blip r:embed="rId3"/>
          <a:stretch>
            <a:fillRect/>
          </a:stretch>
        </p:blipFill>
        <p:spPr>
          <a:xfrm>
            <a:off x="-1" y="1279101"/>
            <a:ext cx="9144000" cy="5578900"/>
          </a:xfrm>
          <a:prstGeom prst="rect">
            <a:avLst/>
          </a:prstGeom>
        </p:spPr>
      </p:pic>
      <p:sp>
        <p:nvSpPr>
          <p:cNvPr id="35842" name="Rectangle 2"/>
          <p:cNvSpPr>
            <a:spLocks noGrp="1" noChangeArrowheads="1"/>
          </p:cNvSpPr>
          <p:nvPr>
            <p:ph type="title"/>
          </p:nvPr>
        </p:nvSpPr>
        <p:spPr/>
        <p:txBody>
          <a:bodyPr/>
          <a:lstStyle/>
          <a:p>
            <a:pPr eaLnBrk="1" hangingPunct="1"/>
            <a:r>
              <a:rPr lang="en-US" altLang="zh-CN"/>
              <a:t>Course Website</a:t>
            </a:r>
          </a:p>
        </p:txBody>
      </p:sp>
      <p:sp>
        <p:nvSpPr>
          <p:cNvPr id="35843" name="Rectangle 3"/>
          <p:cNvSpPr>
            <a:spLocks noGrp="1" noChangeArrowheads="1"/>
          </p:cNvSpPr>
          <p:nvPr>
            <p:ph type="body" idx="1"/>
          </p:nvPr>
        </p:nvSpPr>
        <p:spPr>
          <a:xfrm>
            <a:off x="0" y="2638800"/>
            <a:ext cx="9144000" cy="3507253"/>
          </a:xfrm>
        </p:spPr>
        <p:txBody>
          <a:bodyPr/>
          <a:lstStyle/>
          <a:p>
            <a:pPr algn="r" eaLnBrk="1" hangingPunct="1">
              <a:buFontTx/>
              <a:buNone/>
            </a:pPr>
            <a:r>
              <a:rPr lang="en-US" altLang="zh-CN" sz="2800" dirty="0">
                <a:hlinkClick r:id="rId4"/>
              </a:rPr>
              <a:t>http://list.zju.edu.cn/kaibu/comparch2022/</a:t>
            </a: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ltLang="zh-CN"/>
              <a:t>Syllabus</a:t>
            </a:r>
          </a:p>
        </p:txBody>
      </p:sp>
      <p:sp>
        <p:nvSpPr>
          <p:cNvPr id="36868" name="Rectangle 3"/>
          <p:cNvSpPr>
            <a:spLocks noGrp="1" noChangeArrowheads="1"/>
          </p:cNvSpPr>
          <p:nvPr>
            <p:ph type="body" idx="1"/>
          </p:nvPr>
        </p:nvSpPr>
        <p:spPr>
          <a:xfrm>
            <a:off x="457199" y="1600200"/>
            <a:ext cx="8229599" cy="4525963"/>
          </a:xfrm>
        </p:spPr>
        <p:txBody>
          <a:bodyPr/>
          <a:lstStyle/>
          <a:p>
            <a:pPr eaLnBrk="1" hangingPunct="1">
              <a:buFontTx/>
              <a:buNone/>
            </a:pPr>
            <a:r>
              <a:rPr lang="en-US" altLang="zh-CN" dirty="0"/>
              <a:t>Reference syllabus by Prof. Jiang</a:t>
            </a:r>
          </a:p>
          <a:p>
            <a:pPr eaLnBrk="1" hangingPunct="1">
              <a:buFontTx/>
              <a:buNone/>
            </a:pPr>
            <a:r>
              <a:rPr lang="en-US" altLang="zh-CN" dirty="0">
                <a:hlinkClick r:id="rId3"/>
              </a:rPr>
              <a:t>https://list.zju.edu.cn/kaibu/comparch2021/syllabus-tentative.doc</a:t>
            </a:r>
            <a:r>
              <a:rPr lang="zh-CN" altLang="en-US" dirty="0"/>
              <a:t> </a:t>
            </a:r>
            <a:r>
              <a:rPr lang="en-US" altLang="zh-CN" dirty="0"/>
              <a:t> </a:t>
            </a:r>
          </a:p>
          <a:p>
            <a:pPr eaLnBrk="1" hangingPunct="1">
              <a:buFontTx/>
              <a:buNone/>
            </a:pP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4099"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9"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4CED1-A38A-44B6-834A-2335B4C80884}"/>
              </a:ext>
            </a:extLst>
          </p:cNvPr>
          <p:cNvPicPr>
            <a:picLocks noChangeAspect="1"/>
          </p:cNvPicPr>
          <p:nvPr/>
        </p:nvPicPr>
        <p:blipFill>
          <a:blip r:embed="rId3"/>
          <a:stretch>
            <a:fillRect/>
          </a:stretch>
        </p:blipFill>
        <p:spPr>
          <a:xfrm>
            <a:off x="0" y="0"/>
            <a:ext cx="7065247" cy="6858000"/>
          </a:xfrm>
          <a:prstGeom prst="rect">
            <a:avLst/>
          </a:prstGeom>
        </p:spPr>
      </p:pic>
      <p:sp>
        <p:nvSpPr>
          <p:cNvPr id="2" name="Title 1">
            <a:extLst>
              <a:ext uri="{FF2B5EF4-FFF2-40B4-BE49-F238E27FC236}">
                <a16:creationId xmlns:a16="http://schemas.microsoft.com/office/drawing/2014/main" id="{87A5C0EA-028F-5441-8AA4-4C7A5B1B9A2E}"/>
              </a:ext>
            </a:extLst>
          </p:cNvPr>
          <p:cNvSpPr>
            <a:spLocks noGrp="1"/>
          </p:cNvSpPr>
          <p:nvPr>
            <p:ph type="title"/>
          </p:nvPr>
        </p:nvSpPr>
        <p:spPr/>
        <p:txBody>
          <a:bodyPr/>
          <a:lstStyle/>
          <a:p>
            <a:r>
              <a:rPr lang="en-US" dirty="0"/>
              <a:t>Schedule</a:t>
            </a:r>
          </a:p>
        </p:txBody>
      </p:sp>
    </p:spTree>
    <p:extLst>
      <p:ext uri="{BB962C8B-B14F-4D97-AF65-F5344CB8AC3E}">
        <p14:creationId xmlns:p14="http://schemas.microsoft.com/office/powerpoint/2010/main" val="1118594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t>Teaching Components</a:t>
            </a:r>
          </a:p>
        </p:txBody>
      </p:sp>
      <p:sp>
        <p:nvSpPr>
          <p:cNvPr id="37891" name="Rectangle 3"/>
          <p:cNvSpPr>
            <a:spLocks noGrp="1" noChangeArrowheads="1"/>
          </p:cNvSpPr>
          <p:nvPr>
            <p:ph type="body" idx="1"/>
          </p:nvPr>
        </p:nvSpPr>
        <p:spPr/>
        <p:txBody>
          <a:bodyPr/>
          <a:lstStyle/>
          <a:p>
            <a:pPr eaLnBrk="1" hangingPunct="1"/>
            <a:r>
              <a:rPr lang="en-US" altLang="zh-CN"/>
              <a:t>Lecture</a:t>
            </a:r>
          </a:p>
          <a:p>
            <a:pPr eaLnBrk="1" hangingPunct="1"/>
            <a:r>
              <a:rPr lang="en-US" altLang="zh-CN"/>
              <a:t>Lab OR 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t>Teaching Components</a:t>
            </a:r>
          </a:p>
        </p:txBody>
      </p:sp>
      <p:sp>
        <p:nvSpPr>
          <p:cNvPr id="38915" name="Rectangle 3"/>
          <p:cNvSpPr>
            <a:spLocks noGrp="1" noChangeArrowheads="1"/>
          </p:cNvSpPr>
          <p:nvPr>
            <p:ph type="body" idx="1"/>
          </p:nvPr>
        </p:nvSpPr>
        <p:spPr/>
        <p:txBody>
          <a:bodyPr/>
          <a:lstStyle/>
          <a:p>
            <a:pPr eaLnBrk="1" hangingPunct="1"/>
            <a:r>
              <a:rPr lang="en-US" altLang="zh-CN">
                <a:solidFill>
                  <a:srgbClr val="00B0F0"/>
                </a:solidFill>
              </a:rPr>
              <a:t>Lecture</a:t>
            </a:r>
          </a:p>
          <a:p>
            <a:pPr eaLnBrk="1" hangingPunct="1"/>
            <a:r>
              <a:rPr lang="en-US" altLang="zh-CN"/>
              <a:t>Lab OR Research</a:t>
            </a:r>
          </a:p>
          <a:p>
            <a:pPr eaLnBrk="1" hangingPunct="1"/>
            <a:r>
              <a:rPr lang="en-US" altLang="zh-CN"/>
              <a:t>Assignment &amp; Quiz &amp; Exam</a:t>
            </a:r>
          </a:p>
          <a:p>
            <a:pPr eaLnBrk="1" hangingPunct="1"/>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638"/>
            <a:ext cx="8572500"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标题 1"/>
          <p:cNvSpPr>
            <a:spLocks noGrp="1"/>
          </p:cNvSpPr>
          <p:nvPr>
            <p:ph type="title"/>
          </p:nvPr>
        </p:nvSpPr>
        <p:spPr/>
        <p:txBody>
          <a:bodyPr/>
          <a:lstStyle/>
          <a:p>
            <a:r>
              <a:rPr lang="en-US" altLang="zh-CN"/>
              <a:t>Left off in Organization</a:t>
            </a:r>
            <a:endParaRPr lang="zh-CN" altLang="en-US"/>
          </a:p>
        </p:txBody>
      </p:sp>
      <p:sp>
        <p:nvSpPr>
          <p:cNvPr id="5" name="矩形 4"/>
          <p:cNvSpPr/>
          <p:nvPr/>
        </p:nvSpPr>
        <p:spPr>
          <a:xfrm>
            <a:off x="0" y="6673850"/>
            <a:ext cx="1727200" cy="18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6" name="TextBox 5"/>
          <p:cNvSpPr txBox="1"/>
          <p:nvPr/>
        </p:nvSpPr>
        <p:spPr>
          <a:xfrm>
            <a:off x="0" y="5780088"/>
            <a:ext cx="9144000" cy="1077912"/>
          </a:xfrm>
          <a:prstGeom prst="rect">
            <a:avLst/>
          </a:prstGeom>
          <a:noFill/>
        </p:spPr>
        <p:txBody>
          <a:bodyPr wrap="square">
            <a:spAutoFit/>
          </a:bodyPr>
          <a:lstStyle/>
          <a:p>
            <a:pPr>
              <a:defRPr/>
            </a:pPr>
            <a:r>
              <a:rPr lang="en-US" altLang="zh-CN" sz="3200">
                <a:latin typeface="+mn-lt"/>
              </a:rPr>
              <a:t>single cycle </a:t>
            </a:r>
          </a:p>
          <a:p>
            <a:pPr>
              <a:defRPr/>
            </a:pPr>
            <a:r>
              <a:rPr lang="en-US" altLang="zh-CN" sz="3200">
                <a:latin typeface="+mn-lt"/>
              </a:rPr>
              <a:t>instruction execution</a:t>
            </a:r>
            <a:endParaRPr lang="zh-CN" altLang="en-US" sz="3200">
              <a:latin typeface="+mn-lt"/>
            </a:endParaRPr>
          </a:p>
        </p:txBody>
      </p:sp>
    </p:spTree>
    <p:extLst>
      <p:ext uri="{BB962C8B-B14F-4D97-AF65-F5344CB8AC3E}">
        <p14:creationId xmlns:p14="http://schemas.microsoft.com/office/powerpoint/2010/main" val="3699406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638"/>
            <a:ext cx="8572500"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标题 1"/>
          <p:cNvSpPr>
            <a:spLocks noGrp="1"/>
          </p:cNvSpPr>
          <p:nvPr>
            <p:ph type="title"/>
          </p:nvPr>
        </p:nvSpPr>
        <p:spPr/>
        <p:txBody>
          <a:bodyPr/>
          <a:lstStyle/>
          <a:p>
            <a:r>
              <a:rPr lang="en-US" altLang="zh-CN"/>
              <a:t>Left off in Organization</a:t>
            </a:r>
            <a:endParaRPr lang="zh-CN" altLang="en-US"/>
          </a:p>
        </p:txBody>
      </p:sp>
      <p:sp>
        <p:nvSpPr>
          <p:cNvPr id="5" name="矩形 4"/>
          <p:cNvSpPr/>
          <p:nvPr/>
        </p:nvSpPr>
        <p:spPr>
          <a:xfrm>
            <a:off x="0" y="6673850"/>
            <a:ext cx="1727200" cy="184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2" name="圆角矩形 1"/>
          <p:cNvSpPr/>
          <p:nvPr/>
        </p:nvSpPr>
        <p:spPr>
          <a:xfrm>
            <a:off x="0" y="5768502"/>
            <a:ext cx="9144000" cy="630828"/>
          </a:xfrm>
          <a:prstGeom prst="roundRect">
            <a:avLst/>
          </a:prstGeom>
          <a:solidFill>
            <a:srgbClr val="00B0F0">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0" y="5780088"/>
            <a:ext cx="8614859" cy="1077218"/>
          </a:xfrm>
          <a:prstGeom prst="rect">
            <a:avLst/>
          </a:prstGeom>
          <a:noFill/>
        </p:spPr>
        <p:txBody>
          <a:bodyPr wrap="none">
            <a:spAutoFit/>
          </a:bodyPr>
          <a:lstStyle/>
          <a:p>
            <a:pPr>
              <a:defRPr/>
            </a:pPr>
            <a:r>
              <a:rPr lang="en-US" altLang="zh-CN" sz="3200">
                <a:latin typeface="+mn-lt"/>
              </a:rPr>
              <a:t>s    </a:t>
            </a:r>
            <a:r>
              <a:rPr lang="en-US" altLang="zh-CN" sz="3200" err="1">
                <a:latin typeface="+mn-lt"/>
              </a:rPr>
              <a:t>i</a:t>
            </a:r>
            <a:r>
              <a:rPr lang="en-US" altLang="zh-CN" sz="3200">
                <a:latin typeface="+mn-lt"/>
              </a:rPr>
              <a:t>    n    g    l    e      c    y    c    l    e </a:t>
            </a:r>
          </a:p>
          <a:p>
            <a:pPr>
              <a:defRPr/>
            </a:pPr>
            <a:r>
              <a:rPr lang="en-US" altLang="zh-CN" sz="3200">
                <a:latin typeface="+mn-lt"/>
              </a:rPr>
              <a:t>instruction execution</a:t>
            </a:r>
            <a:endParaRPr lang="zh-CN" altLang="en-US" sz="3200">
              <a:latin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9AF2C-445F-124B-80EF-C39B4844FDFC}"/>
              </a:ext>
            </a:extLst>
          </p:cNvPr>
          <p:cNvPicPr>
            <a:picLocks noChangeAspect="1"/>
          </p:cNvPicPr>
          <p:nvPr/>
        </p:nvPicPr>
        <p:blipFill>
          <a:blip r:embed="rId3"/>
          <a:stretch>
            <a:fillRect/>
          </a:stretch>
        </p:blipFill>
        <p:spPr>
          <a:xfrm>
            <a:off x="24633" y="0"/>
            <a:ext cx="9094733" cy="6858000"/>
          </a:xfrm>
          <a:prstGeom prst="rect">
            <a:avLst/>
          </a:prstGeom>
        </p:spPr>
      </p:pic>
      <p:sp>
        <p:nvSpPr>
          <p:cNvPr id="39939" name="标题 1"/>
          <p:cNvSpPr>
            <a:spLocks noGrp="1"/>
          </p:cNvSpPr>
          <p:nvPr>
            <p:ph type="title"/>
          </p:nvPr>
        </p:nvSpPr>
        <p:spPr/>
        <p:txBody>
          <a:bodyPr/>
          <a:lstStyle/>
          <a:p>
            <a:r>
              <a:rPr lang="en-US" altLang="zh-CN"/>
              <a:t>Left off in Organization</a:t>
            </a:r>
            <a:endParaRPr lang="zh-CN" altLang="en-US"/>
          </a:p>
        </p:txBody>
      </p:sp>
      <p:sp>
        <p:nvSpPr>
          <p:cNvPr id="2" name="圆角矩形 1"/>
          <p:cNvSpPr/>
          <p:nvPr/>
        </p:nvSpPr>
        <p:spPr>
          <a:xfrm>
            <a:off x="0" y="5768502"/>
            <a:ext cx="9144000" cy="630828"/>
          </a:xfrm>
          <a:prstGeom prst="roundRect">
            <a:avLst/>
          </a:prstGeom>
          <a:solidFill>
            <a:srgbClr val="00B0F0">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0" y="5780088"/>
            <a:ext cx="9493304" cy="1077218"/>
          </a:xfrm>
          <a:prstGeom prst="rect">
            <a:avLst/>
          </a:prstGeom>
          <a:noFill/>
        </p:spPr>
        <p:txBody>
          <a:bodyPr wrap="none">
            <a:spAutoFit/>
          </a:bodyPr>
          <a:lstStyle/>
          <a:p>
            <a:pPr>
              <a:defRPr/>
            </a:pPr>
            <a:r>
              <a:rPr lang="en-US" altLang="zh-CN" sz="3200" dirty="0">
                <a:latin typeface="+mn-lt"/>
              </a:rPr>
              <a:t>m    u    l    t    </a:t>
            </a:r>
            <a:r>
              <a:rPr lang="en-US" altLang="zh-CN" sz="3200" dirty="0" err="1">
                <a:latin typeface="+mn-lt"/>
              </a:rPr>
              <a:t>i</a:t>
            </a:r>
            <a:r>
              <a:rPr lang="en-US" altLang="zh-CN" sz="3200" dirty="0">
                <a:latin typeface="+mn-lt"/>
              </a:rPr>
              <a:t>    p    l    e     c  y  c  l  e  s </a:t>
            </a:r>
          </a:p>
          <a:p>
            <a:pPr>
              <a:defRPr/>
            </a:pPr>
            <a:r>
              <a:rPr lang="en-US" altLang="zh-CN" sz="3200" dirty="0">
                <a:latin typeface="+mn-lt"/>
              </a:rPr>
              <a:t>instruction execution</a:t>
            </a:r>
            <a:endParaRPr lang="zh-CN" altLang="en-US" sz="3200" dirty="0">
              <a:latin typeface="+mn-lt"/>
            </a:endParaRPr>
          </a:p>
        </p:txBody>
      </p:sp>
    </p:spTree>
    <p:extLst>
      <p:ext uri="{BB962C8B-B14F-4D97-AF65-F5344CB8AC3E}">
        <p14:creationId xmlns:p14="http://schemas.microsoft.com/office/powerpoint/2010/main" val="924976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a:t>Now in Architecture</a:t>
            </a:r>
            <a:endParaRPr lang="zh-CN" altLang="en-US"/>
          </a:p>
        </p:txBody>
      </p:sp>
      <p:pic>
        <p:nvPicPr>
          <p:cNvPr id="4096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295400"/>
            <a:ext cx="810101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5780088"/>
            <a:ext cx="8328025" cy="1077912"/>
          </a:xfrm>
          <a:prstGeom prst="rect">
            <a:avLst/>
          </a:prstGeom>
          <a:noFill/>
        </p:spPr>
        <p:txBody>
          <a:bodyPr wrap="none">
            <a:spAutoFit/>
          </a:bodyPr>
          <a:lstStyle/>
          <a:p>
            <a:pPr>
              <a:defRPr/>
            </a:pPr>
            <a:r>
              <a:rPr lang="en-US" altLang="zh-CN" sz="3200">
                <a:solidFill>
                  <a:srgbClr val="00B0F0"/>
                </a:solidFill>
                <a:latin typeface="+mn-lt"/>
              </a:rPr>
              <a:t>Pipelining</a:t>
            </a:r>
          </a:p>
          <a:p>
            <a:pPr>
              <a:defRPr/>
            </a:pPr>
            <a:r>
              <a:rPr lang="en-US" altLang="zh-CN" sz="3200">
                <a:latin typeface="+mn-lt"/>
              </a:rPr>
              <a:t>Divide instruction execution into stages</a:t>
            </a:r>
            <a:endParaRPr lang="zh-CN" altLang="en-US" sz="3200">
              <a:latin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fig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095375"/>
            <a:ext cx="67246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p:txBody>
          <a:bodyPr/>
          <a:lstStyle/>
          <a:p>
            <a:pPr eaLnBrk="1" hangingPunct="1"/>
            <a:r>
              <a:rPr lang="en-US" altLang="zh-CN"/>
              <a:t>Pipelining</a:t>
            </a:r>
          </a:p>
        </p:txBody>
      </p:sp>
      <p:sp>
        <p:nvSpPr>
          <p:cNvPr id="41988" name="Rectangle 4"/>
          <p:cNvSpPr>
            <a:spLocks noChangeArrowheads="1"/>
          </p:cNvSpPr>
          <p:nvPr/>
        </p:nvSpPr>
        <p:spPr bwMode="auto">
          <a:xfrm>
            <a:off x="0" y="5911850"/>
            <a:ext cx="6096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t>start executing one instruction</a:t>
            </a:r>
          </a:p>
          <a:p>
            <a:pPr eaLnBrk="1" hangingPunct="1"/>
            <a:r>
              <a:rPr lang="en-US" altLang="zh-CN" sz="2800"/>
              <a:t>before completing the previous one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p:cNvSpPr>
            <a:spLocks noGrp="1" noChangeArrowheads="1"/>
          </p:cNvSpPr>
          <p:nvPr>
            <p:ph type="title"/>
          </p:nvPr>
        </p:nvSpPr>
        <p:spPr/>
        <p:txBody>
          <a:bodyPr/>
          <a:lstStyle/>
          <a:p>
            <a:pPr eaLnBrk="1" hangingPunct="1"/>
            <a:r>
              <a:rPr lang="en-US" altLang="zh-CN" dirty="0"/>
              <a:t>Pipelined Instruction</a:t>
            </a:r>
          </a:p>
        </p:txBody>
      </p:sp>
      <p:sp>
        <p:nvSpPr>
          <p:cNvPr id="43012" name="Rectangle 4"/>
          <p:cNvSpPr>
            <a:spLocks noGrp="1" noChangeArrowheads="1"/>
          </p:cNvSpPr>
          <p:nvPr>
            <p:ph type="body" idx="1"/>
          </p:nvPr>
        </p:nvSpPr>
        <p:spPr/>
        <p:txBody>
          <a:bodyPr/>
          <a:lstStyle/>
          <a:p>
            <a:pPr eaLnBrk="1" hangingPunct="1"/>
            <a:r>
              <a:rPr lang="en-US" altLang="zh-CN"/>
              <a:t>at most </a:t>
            </a:r>
            <a:r>
              <a:rPr lang="en-US" altLang="zh-CN" b="1"/>
              <a:t>5</a:t>
            </a:r>
            <a:r>
              <a:rPr lang="en-US" altLang="zh-CN"/>
              <a:t> clock cycles per instruction</a:t>
            </a:r>
          </a:p>
          <a:p>
            <a:pPr eaLnBrk="1" hangingPunct="1"/>
            <a:r>
              <a:rPr lang="en-US" altLang="zh-CN" b="1"/>
              <a:t>IF ID EX MEM WB</a:t>
            </a:r>
          </a:p>
          <a:p>
            <a:pPr eaLnBrk="1" hangingPunct="1"/>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nvSpPr>
        <p:spPr>
          <a:xfrm>
            <a:off x="6477000" y="2258871"/>
            <a:ext cx="2667000"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34" name="Rectangle 2"/>
          <p:cNvSpPr>
            <a:spLocks noGrp="1" noChangeArrowheads="1"/>
          </p:cNvSpPr>
          <p:nvPr>
            <p:ph type="title"/>
          </p:nvPr>
        </p:nvSpPr>
        <p:spPr/>
        <p:txBody>
          <a:bodyPr/>
          <a:lstStyle/>
          <a:p>
            <a:pPr eaLnBrk="1" hangingPunct="1"/>
            <a:r>
              <a:rPr lang="en-US" altLang="zh-CN" dirty="0"/>
              <a:t>Pipelined Instruction</a:t>
            </a:r>
          </a:p>
        </p:txBody>
      </p:sp>
      <p:sp>
        <p:nvSpPr>
          <p:cNvPr id="44036" name="Rectangle 5"/>
          <p:cNvSpPr>
            <a:spLocks noChangeArrowheads="1"/>
          </p:cNvSpPr>
          <p:nvPr/>
        </p:nvSpPr>
        <p:spPr bwMode="auto">
          <a:xfrm>
            <a:off x="69342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rgbClr val="00B0F0"/>
                </a:solidFill>
                <a:latin typeface="Verdana" panose="020B0604030504040204" pitchFamily="34" charset="0"/>
              </a:rPr>
              <a:t>IF</a:t>
            </a:r>
            <a:r>
              <a:rPr lang="en-US" altLang="zh-CN" sz="3200" b="1">
                <a:latin typeface="Verdana" panose="020B0604030504040204" pitchFamily="34" charset="0"/>
              </a:rPr>
              <a:t>            ID            EX        MEM    WB</a:t>
            </a:r>
          </a:p>
        </p:txBody>
      </p:sp>
      <p:sp>
        <p:nvSpPr>
          <p:cNvPr id="44037" name="Rectangle 6"/>
          <p:cNvSpPr>
            <a:spLocks noChangeArrowheads="1"/>
          </p:cNvSpPr>
          <p:nvPr/>
        </p:nvSpPr>
        <p:spPr bwMode="auto">
          <a:xfrm>
            <a:off x="6477000" y="51816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B0F0"/>
                </a:solidFill>
              </a:rPr>
              <a:t>IR </a:t>
            </a:r>
            <a:r>
              <a:rPr lang="en-US" altLang="zh-CN" b="1">
                <a:solidFill>
                  <a:srgbClr val="00B0F0"/>
                </a:solidFill>
              </a:rPr>
              <a:t>← </a:t>
            </a:r>
            <a:r>
              <a:rPr lang="en-US" altLang="zh-CN" err="1">
                <a:solidFill>
                  <a:srgbClr val="00B0F0"/>
                </a:solidFill>
              </a:rPr>
              <a:t>Mem</a:t>
            </a:r>
            <a:r>
              <a:rPr lang="en-US" altLang="zh-CN">
                <a:solidFill>
                  <a:srgbClr val="00B0F0"/>
                </a:solidFill>
              </a:rPr>
              <a:t>[PC];</a:t>
            </a:r>
          </a:p>
          <a:p>
            <a:pPr eaLnBrk="1" hangingPunct="1"/>
            <a:r>
              <a:rPr lang="en-US" altLang="zh-CN">
                <a:solidFill>
                  <a:srgbClr val="00B0F0"/>
                </a:solidFill>
              </a:rPr>
              <a:t>NPC </a:t>
            </a:r>
            <a:r>
              <a:rPr lang="en-US" altLang="zh-CN" b="1">
                <a:solidFill>
                  <a:srgbClr val="00B0F0"/>
                </a:solidFill>
              </a:rPr>
              <a:t>← </a:t>
            </a:r>
            <a:r>
              <a:rPr lang="en-US" altLang="zh-CN">
                <a:solidFill>
                  <a:srgbClr val="00B0F0"/>
                </a:solidFill>
              </a:rPr>
              <a:t>PC + 4;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5123"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10"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
        <p:nvSpPr>
          <p:cNvPr id="11"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operating system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a:t>Pipelined Instruction</a:t>
            </a:r>
          </a:p>
        </p:txBody>
      </p:sp>
      <p:pic>
        <p:nvPicPr>
          <p:cNvPr id="45059"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5"/>
          <p:cNvSpPr>
            <a:spLocks noChangeArrowheads="1"/>
          </p:cNvSpPr>
          <p:nvPr/>
        </p:nvSpPr>
        <p:spPr bwMode="auto">
          <a:xfrm>
            <a:off x="4724400" y="14605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chemeClr val="bg2"/>
                </a:solidFill>
                <a:latin typeface="Verdana" panose="020B0604030504040204" pitchFamily="34" charset="0"/>
              </a:rPr>
              <a:t>IF</a:t>
            </a:r>
            <a:r>
              <a:rPr lang="en-US" altLang="zh-CN" sz="3200" b="1">
                <a:latin typeface="Verdana" panose="020B0604030504040204" pitchFamily="34" charset="0"/>
              </a:rPr>
              <a:t>            </a:t>
            </a:r>
            <a:r>
              <a:rPr lang="en-US" altLang="zh-CN" sz="3200" b="1">
                <a:solidFill>
                  <a:srgbClr val="00B0F0"/>
                </a:solidFill>
                <a:latin typeface="Verdana" panose="020B0604030504040204" pitchFamily="34" charset="0"/>
              </a:rPr>
              <a:t>ID</a:t>
            </a:r>
            <a:r>
              <a:rPr lang="en-US" altLang="zh-CN" sz="3200" b="1">
                <a:latin typeface="Verdana" panose="020B0604030504040204" pitchFamily="34" charset="0"/>
              </a:rPr>
              <a:t>            EX        MEM    WB</a:t>
            </a:r>
          </a:p>
        </p:txBody>
      </p:sp>
      <p:sp>
        <p:nvSpPr>
          <p:cNvPr id="6" name="圆角矩形 5"/>
          <p:cNvSpPr/>
          <p:nvPr/>
        </p:nvSpPr>
        <p:spPr>
          <a:xfrm>
            <a:off x="6957264" y="2258871"/>
            <a:ext cx="2186735"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61" name="Rectangle 6"/>
          <p:cNvSpPr>
            <a:spLocks noChangeArrowheads="1"/>
          </p:cNvSpPr>
          <p:nvPr/>
        </p:nvSpPr>
        <p:spPr bwMode="auto">
          <a:xfrm>
            <a:off x="5410200" y="5257800"/>
            <a:ext cx="4572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B0F0"/>
                </a:solidFill>
              </a:rPr>
              <a:t>A </a:t>
            </a:r>
            <a:r>
              <a:rPr lang="en-US" altLang="zh-CN" b="1">
                <a:solidFill>
                  <a:srgbClr val="00B0F0"/>
                </a:solidFill>
              </a:rPr>
              <a:t>← </a:t>
            </a:r>
            <a:r>
              <a:rPr lang="en-US" altLang="zh-CN" err="1">
                <a:solidFill>
                  <a:srgbClr val="00B0F0"/>
                </a:solidFill>
              </a:rPr>
              <a:t>Regs</a:t>
            </a:r>
            <a:r>
              <a:rPr lang="en-US" altLang="zh-CN">
                <a:solidFill>
                  <a:srgbClr val="00B0F0"/>
                </a:solidFill>
              </a:rPr>
              <a:t>[</a:t>
            </a:r>
            <a:r>
              <a:rPr lang="en-US" altLang="zh-CN" err="1">
                <a:solidFill>
                  <a:srgbClr val="00B0F0"/>
                </a:solidFill>
              </a:rPr>
              <a:t>rs</a:t>
            </a:r>
            <a:r>
              <a:rPr lang="en-US" altLang="zh-CN">
                <a:solidFill>
                  <a:srgbClr val="00B0F0"/>
                </a:solidFill>
              </a:rPr>
              <a:t>];</a:t>
            </a:r>
          </a:p>
          <a:p>
            <a:pPr eaLnBrk="1" hangingPunct="1"/>
            <a:r>
              <a:rPr lang="en-US" altLang="zh-CN">
                <a:solidFill>
                  <a:srgbClr val="00B0F0"/>
                </a:solidFill>
              </a:rPr>
              <a:t>B </a:t>
            </a:r>
            <a:r>
              <a:rPr lang="en-US" altLang="zh-CN" b="1">
                <a:solidFill>
                  <a:srgbClr val="00B0F0"/>
                </a:solidFill>
              </a:rPr>
              <a:t>← </a:t>
            </a:r>
            <a:r>
              <a:rPr lang="en-US" altLang="zh-CN" err="1">
                <a:solidFill>
                  <a:srgbClr val="00B0F0"/>
                </a:solidFill>
              </a:rPr>
              <a:t>Regs</a:t>
            </a:r>
            <a:r>
              <a:rPr lang="en-US" altLang="zh-CN">
                <a:solidFill>
                  <a:srgbClr val="00B0F0"/>
                </a:solidFill>
              </a:rPr>
              <a:t>[</a:t>
            </a:r>
            <a:r>
              <a:rPr lang="en-US" altLang="zh-CN" err="1">
                <a:solidFill>
                  <a:srgbClr val="00B0F0"/>
                </a:solidFill>
              </a:rPr>
              <a:t>rt</a:t>
            </a:r>
            <a:r>
              <a:rPr lang="en-US" altLang="zh-CN">
                <a:solidFill>
                  <a:srgbClr val="00B0F0"/>
                </a:solidFill>
              </a:rPr>
              <a:t>];</a:t>
            </a:r>
          </a:p>
          <a:p>
            <a:pPr eaLnBrk="1" hangingPunct="1"/>
            <a:r>
              <a:rPr lang="en-US" altLang="zh-CN" err="1">
                <a:solidFill>
                  <a:srgbClr val="00B0F0"/>
                </a:solidFill>
              </a:rPr>
              <a:t>Imm</a:t>
            </a:r>
            <a:r>
              <a:rPr lang="en-US" altLang="zh-CN">
                <a:solidFill>
                  <a:srgbClr val="00B0F0"/>
                </a:solidFill>
              </a:rPr>
              <a:t> </a:t>
            </a:r>
            <a:r>
              <a:rPr lang="en-US" altLang="zh-CN" b="1">
                <a:solidFill>
                  <a:srgbClr val="00B0F0"/>
                </a:solidFill>
              </a:rPr>
              <a:t>← </a:t>
            </a:r>
            <a:r>
              <a:rPr lang="en-US" altLang="zh-CN">
                <a:solidFill>
                  <a:srgbClr val="00B0F0"/>
                </a:solidFill>
              </a:rPr>
              <a:t>sign-extended</a:t>
            </a:r>
          </a:p>
          <a:p>
            <a:pPr eaLnBrk="1" hangingPunct="1"/>
            <a:r>
              <a:rPr lang="en-US" altLang="zh-CN">
                <a:solidFill>
                  <a:srgbClr val="00B0F0"/>
                </a:solidFill>
              </a:rPr>
              <a:t>             immediate field</a:t>
            </a:r>
          </a:p>
          <a:p>
            <a:pPr eaLnBrk="1" hangingPunct="1"/>
            <a:r>
              <a:rPr lang="en-US" altLang="zh-CN">
                <a:solidFill>
                  <a:srgbClr val="00B0F0"/>
                </a:solidFill>
              </a:rPr>
              <a:t>             of IR (lower 16 bits)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t>Pipelined Instruction</a:t>
            </a:r>
          </a:p>
        </p:txBody>
      </p:sp>
      <p:pic>
        <p:nvPicPr>
          <p:cNvPr id="46083"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5"/>
          <p:cNvSpPr>
            <a:spLocks noChangeArrowheads="1"/>
          </p:cNvSpPr>
          <p:nvPr/>
        </p:nvSpPr>
        <p:spPr bwMode="auto">
          <a:xfrm>
            <a:off x="30480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chemeClr val="bg2"/>
                </a:solidFill>
                <a:latin typeface="Verdana" panose="020B0604030504040204" pitchFamily="34" charset="0"/>
              </a:rPr>
              <a:t>IF            ID</a:t>
            </a:r>
            <a:r>
              <a:rPr lang="en-US" altLang="zh-CN" sz="3200" b="1">
                <a:latin typeface="Verdana" panose="020B0604030504040204" pitchFamily="34" charset="0"/>
              </a:rPr>
              <a:t>            </a:t>
            </a:r>
            <a:r>
              <a:rPr lang="en-US" altLang="zh-CN" sz="3200" b="1">
                <a:solidFill>
                  <a:srgbClr val="00B0F0"/>
                </a:solidFill>
                <a:latin typeface="Verdana" panose="020B0604030504040204" pitchFamily="34" charset="0"/>
              </a:rPr>
              <a:t>EX</a:t>
            </a:r>
            <a:r>
              <a:rPr lang="en-US" altLang="zh-CN" sz="3200" b="1">
                <a:latin typeface="Verdana" panose="020B0604030504040204" pitchFamily="34" charset="0"/>
              </a:rPr>
              <a:t>        MEM    WB</a:t>
            </a:r>
          </a:p>
        </p:txBody>
      </p:sp>
      <p:sp>
        <p:nvSpPr>
          <p:cNvPr id="46085" name="Rectangle 6"/>
          <p:cNvSpPr>
            <a:spLocks noChangeArrowheads="1"/>
          </p:cNvSpPr>
          <p:nvPr/>
        </p:nvSpPr>
        <p:spPr bwMode="auto">
          <a:xfrm>
            <a:off x="0" y="2819400"/>
            <a:ext cx="346868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A + </a:t>
            </a:r>
            <a:r>
              <a:rPr lang="en-US" altLang="zh-CN" err="1">
                <a:solidFill>
                  <a:srgbClr val="00B0F0"/>
                </a:solidFill>
              </a:rPr>
              <a:t>Imm</a:t>
            </a:r>
            <a:r>
              <a:rPr lang="en-US" altLang="zh-CN">
                <a:solidFill>
                  <a:srgbClr val="00B0F0"/>
                </a:solidFill>
              </a:rPr>
              <a:t>;</a:t>
            </a:r>
          </a:p>
          <a:p>
            <a:pPr eaLnBrk="1" hangingPunct="1"/>
            <a:endParaRPr lang="en-US" altLang="zh-CN">
              <a:solidFill>
                <a:srgbClr val="00B0F0"/>
              </a:solidFill>
            </a:endParaRPr>
          </a:p>
          <a:p>
            <a:pPr eaLnBrk="1" hangingPunct="1"/>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A </a:t>
            </a:r>
            <a:r>
              <a:rPr lang="en-US" altLang="zh-CN" i="1" err="1">
                <a:solidFill>
                  <a:srgbClr val="00B0F0"/>
                </a:solidFill>
              </a:rPr>
              <a:t>func</a:t>
            </a:r>
            <a:r>
              <a:rPr lang="en-US" altLang="zh-CN">
                <a:solidFill>
                  <a:srgbClr val="00B0F0"/>
                </a:solidFill>
              </a:rPr>
              <a:t> B;</a:t>
            </a:r>
          </a:p>
          <a:p>
            <a:pPr eaLnBrk="1" hangingPunct="1"/>
            <a:endParaRPr lang="en-US" altLang="zh-CN">
              <a:solidFill>
                <a:srgbClr val="00B0F0"/>
              </a:solidFill>
            </a:endParaRPr>
          </a:p>
          <a:p>
            <a:pPr eaLnBrk="1" hangingPunct="1"/>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A </a:t>
            </a:r>
            <a:r>
              <a:rPr lang="en-US" altLang="zh-CN" i="1">
                <a:solidFill>
                  <a:srgbClr val="00B0F0"/>
                </a:solidFill>
              </a:rPr>
              <a:t>op</a:t>
            </a:r>
            <a:r>
              <a:rPr lang="en-US" altLang="zh-CN">
                <a:solidFill>
                  <a:srgbClr val="00B0F0"/>
                </a:solidFill>
              </a:rPr>
              <a:t> </a:t>
            </a:r>
            <a:r>
              <a:rPr lang="en-US" altLang="zh-CN" err="1">
                <a:solidFill>
                  <a:srgbClr val="00B0F0"/>
                </a:solidFill>
              </a:rPr>
              <a:t>Imm</a:t>
            </a:r>
            <a:r>
              <a:rPr lang="en-US" altLang="zh-CN">
                <a:solidFill>
                  <a:srgbClr val="00B0F0"/>
                </a:solidFill>
              </a:rPr>
              <a:t>;</a:t>
            </a:r>
          </a:p>
          <a:p>
            <a:pPr eaLnBrk="1" hangingPunct="1"/>
            <a:endParaRPr lang="en-US" altLang="zh-CN">
              <a:solidFill>
                <a:srgbClr val="00B0F0"/>
              </a:solidFill>
            </a:endParaRPr>
          </a:p>
          <a:p>
            <a:pPr eaLnBrk="1" hangingPunct="1"/>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NPC + (</a:t>
            </a:r>
            <a:r>
              <a:rPr lang="en-US" altLang="zh-CN" err="1">
                <a:solidFill>
                  <a:srgbClr val="00B0F0"/>
                </a:solidFill>
              </a:rPr>
              <a:t>Imm</a:t>
            </a:r>
            <a:r>
              <a:rPr lang="en-US" altLang="zh-CN">
                <a:solidFill>
                  <a:srgbClr val="00B0F0"/>
                </a:solidFill>
              </a:rPr>
              <a:t>&lt;&lt;2);</a:t>
            </a:r>
          </a:p>
          <a:p>
            <a:pPr eaLnBrk="1" hangingPunct="1"/>
            <a:r>
              <a:rPr lang="en-US" altLang="zh-CN">
                <a:solidFill>
                  <a:srgbClr val="00B0F0"/>
                </a:solidFill>
              </a:rPr>
              <a:t>Cond </a:t>
            </a:r>
            <a:r>
              <a:rPr lang="en-US" altLang="zh-CN" b="1">
                <a:solidFill>
                  <a:srgbClr val="00B0F0"/>
                </a:solidFill>
              </a:rPr>
              <a:t>← </a:t>
            </a:r>
            <a:r>
              <a:rPr lang="en-US" altLang="zh-CN">
                <a:solidFill>
                  <a:srgbClr val="00B0F0"/>
                </a:solidFill>
              </a:rPr>
              <a:t>(A == 0);</a:t>
            </a:r>
          </a:p>
        </p:txBody>
      </p:sp>
      <p:sp>
        <p:nvSpPr>
          <p:cNvPr id="6" name="圆角矩形 5"/>
          <p:cNvSpPr/>
          <p:nvPr/>
        </p:nvSpPr>
        <p:spPr>
          <a:xfrm>
            <a:off x="7497324" y="2258871"/>
            <a:ext cx="1646675"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a:t>Pipelined Instruction</a:t>
            </a:r>
          </a:p>
        </p:txBody>
      </p:sp>
      <p:pic>
        <p:nvPicPr>
          <p:cNvPr id="47108"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5"/>
          <p:cNvSpPr>
            <a:spLocks noChangeArrowheads="1"/>
          </p:cNvSpPr>
          <p:nvPr/>
        </p:nvSpPr>
        <p:spPr bwMode="auto">
          <a:xfrm>
            <a:off x="12954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chemeClr val="bg2"/>
                </a:solidFill>
                <a:latin typeface="Verdana" panose="020B0604030504040204" pitchFamily="34" charset="0"/>
              </a:rPr>
              <a:t>IF            ID            EX</a:t>
            </a:r>
            <a:r>
              <a:rPr lang="en-US" altLang="zh-CN" sz="3200" b="1">
                <a:latin typeface="Verdana" panose="020B0604030504040204" pitchFamily="34" charset="0"/>
              </a:rPr>
              <a:t>        </a:t>
            </a:r>
            <a:r>
              <a:rPr lang="en-US" altLang="zh-CN" sz="3200" b="1">
                <a:solidFill>
                  <a:srgbClr val="00B0F0"/>
                </a:solidFill>
                <a:latin typeface="Verdana" panose="020B0604030504040204" pitchFamily="34" charset="0"/>
              </a:rPr>
              <a:t>MEM</a:t>
            </a:r>
            <a:r>
              <a:rPr lang="en-US" altLang="zh-CN" sz="3200" b="1">
                <a:latin typeface="Verdana" panose="020B0604030504040204" pitchFamily="34" charset="0"/>
              </a:rPr>
              <a:t>    WB</a:t>
            </a:r>
          </a:p>
        </p:txBody>
      </p:sp>
      <p:sp>
        <p:nvSpPr>
          <p:cNvPr id="7" name="圆角矩形 6"/>
          <p:cNvSpPr/>
          <p:nvPr/>
        </p:nvSpPr>
        <p:spPr>
          <a:xfrm>
            <a:off x="7452320" y="2258871"/>
            <a:ext cx="1691680"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10" name="Rectangle 6"/>
          <p:cNvSpPr>
            <a:spLocks noChangeArrowheads="1"/>
          </p:cNvSpPr>
          <p:nvPr/>
        </p:nvSpPr>
        <p:spPr bwMode="auto">
          <a:xfrm>
            <a:off x="6172200" y="5667375"/>
            <a:ext cx="2971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B0F0"/>
                </a:solidFill>
              </a:rPr>
              <a:t>LMD </a:t>
            </a:r>
            <a:r>
              <a:rPr lang="en-US" altLang="zh-CN" b="1">
                <a:solidFill>
                  <a:srgbClr val="00B0F0"/>
                </a:solidFill>
              </a:rPr>
              <a:t>← </a:t>
            </a:r>
            <a:r>
              <a:rPr lang="en-US" altLang="zh-CN" err="1">
                <a:solidFill>
                  <a:srgbClr val="00B0F0"/>
                </a:solidFill>
              </a:rPr>
              <a:t>Mem</a:t>
            </a:r>
            <a:r>
              <a:rPr lang="en-US" altLang="zh-CN">
                <a:solidFill>
                  <a:srgbClr val="00B0F0"/>
                </a:solidFill>
              </a:rPr>
              <a:t>[</a:t>
            </a:r>
            <a:r>
              <a:rPr lang="en-US" altLang="zh-CN" err="1">
                <a:solidFill>
                  <a:srgbClr val="00B0F0"/>
                </a:solidFill>
              </a:rPr>
              <a:t>ALUOutput</a:t>
            </a:r>
            <a:r>
              <a:rPr lang="en-US" altLang="zh-CN">
                <a:solidFill>
                  <a:srgbClr val="00B0F0"/>
                </a:solidFill>
              </a:rPr>
              <a:t>]; </a:t>
            </a:r>
            <a:r>
              <a:rPr lang="en-US" altLang="zh-CN" err="1">
                <a:solidFill>
                  <a:srgbClr val="00B0F0"/>
                </a:solidFill>
              </a:rPr>
              <a:t>Mem</a:t>
            </a:r>
            <a:r>
              <a:rPr lang="en-US" altLang="zh-CN">
                <a:solidFill>
                  <a:srgbClr val="00B0F0"/>
                </a:solidFill>
              </a:rPr>
              <a:t>[</a:t>
            </a:r>
            <a:r>
              <a:rPr lang="en-US" altLang="zh-CN" err="1">
                <a:solidFill>
                  <a:srgbClr val="00B0F0"/>
                </a:solidFill>
              </a:rPr>
              <a:t>ALUOutput</a:t>
            </a:r>
            <a:r>
              <a:rPr lang="en-US" altLang="zh-CN">
                <a:solidFill>
                  <a:srgbClr val="00B0F0"/>
                </a:solidFill>
              </a:rPr>
              <a:t>] </a:t>
            </a:r>
            <a:r>
              <a:rPr lang="en-US" altLang="zh-CN" b="1">
                <a:solidFill>
                  <a:srgbClr val="00B0F0"/>
                </a:solidFill>
              </a:rPr>
              <a:t>← </a:t>
            </a:r>
            <a:r>
              <a:rPr lang="en-US" altLang="zh-CN">
                <a:solidFill>
                  <a:srgbClr val="00B0F0"/>
                </a:solidFill>
              </a:rPr>
              <a:t>B;</a:t>
            </a:r>
          </a:p>
          <a:p>
            <a:pPr eaLnBrk="1" hangingPunct="1"/>
            <a:endParaRPr lang="en-US" altLang="zh-CN">
              <a:solidFill>
                <a:srgbClr val="00B0F0"/>
              </a:solidFill>
            </a:endParaRPr>
          </a:p>
          <a:p>
            <a:pPr eaLnBrk="1" hangingPunct="1"/>
            <a:r>
              <a:rPr lang="en-US" altLang="zh-CN">
                <a:solidFill>
                  <a:srgbClr val="00B0F0"/>
                </a:solidFill>
              </a:rPr>
              <a:t>if (</a:t>
            </a:r>
            <a:r>
              <a:rPr lang="en-US" altLang="zh-CN" err="1">
                <a:solidFill>
                  <a:srgbClr val="00B0F0"/>
                </a:solidFill>
              </a:rPr>
              <a:t>cond</a:t>
            </a:r>
            <a:r>
              <a:rPr lang="en-US" altLang="zh-CN">
                <a:solidFill>
                  <a:srgbClr val="00B0F0"/>
                </a:solidFill>
              </a:rPr>
              <a:t>) PC </a:t>
            </a:r>
            <a:r>
              <a:rPr lang="en-US" altLang="zh-CN" b="1">
                <a:solidFill>
                  <a:srgbClr val="00B0F0"/>
                </a:solidFill>
              </a:rPr>
              <a:t>← </a:t>
            </a:r>
            <a:r>
              <a:rPr lang="en-US" altLang="zh-CN" err="1">
                <a:solidFill>
                  <a:srgbClr val="00B0F0"/>
                </a:solidFill>
              </a:rPr>
              <a:t>ALUOutput</a:t>
            </a:r>
            <a:r>
              <a:rPr lang="en-US" altLang="zh-CN">
                <a:solidFill>
                  <a:srgbClr val="00B0F0"/>
                </a:solidFill>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t>Pipelined Instruction</a:t>
            </a:r>
          </a:p>
        </p:txBody>
      </p:sp>
      <p:pic>
        <p:nvPicPr>
          <p:cNvPr id="48132" name="Picture 4" descr="m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7675"/>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ChangeArrowheads="1"/>
          </p:cNvSpPr>
          <p:nvPr/>
        </p:nvSpPr>
        <p:spPr bwMode="auto">
          <a:xfrm>
            <a:off x="457200" y="14478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3200" b="1">
                <a:solidFill>
                  <a:schemeClr val="bg2"/>
                </a:solidFill>
                <a:latin typeface="Verdana" panose="020B0604030504040204" pitchFamily="34" charset="0"/>
              </a:rPr>
              <a:t>IF            ID            EX        MEM</a:t>
            </a:r>
            <a:r>
              <a:rPr lang="en-US" altLang="zh-CN" sz="3200" b="1">
                <a:latin typeface="Verdana" panose="020B0604030504040204" pitchFamily="34" charset="0"/>
              </a:rPr>
              <a:t>    </a:t>
            </a:r>
            <a:r>
              <a:rPr lang="en-US" altLang="zh-CN" sz="3200" b="1">
                <a:solidFill>
                  <a:srgbClr val="00B0F0"/>
                </a:solidFill>
                <a:latin typeface="Verdana" panose="020B0604030504040204" pitchFamily="34" charset="0"/>
              </a:rPr>
              <a:t>WB</a:t>
            </a:r>
          </a:p>
        </p:txBody>
      </p:sp>
      <p:sp>
        <p:nvSpPr>
          <p:cNvPr id="7" name="圆角矩形 6"/>
          <p:cNvSpPr/>
          <p:nvPr/>
        </p:nvSpPr>
        <p:spPr>
          <a:xfrm>
            <a:off x="8397424" y="2258871"/>
            <a:ext cx="746575" cy="4599130"/>
          </a:xfrm>
          <a:prstGeom prst="roundRect">
            <a:avLst/>
          </a:prstGeom>
          <a:solidFill>
            <a:srgbClr val="00B0F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34" name="Rectangle 6"/>
          <p:cNvSpPr>
            <a:spLocks noChangeArrowheads="1"/>
          </p:cNvSpPr>
          <p:nvPr/>
        </p:nvSpPr>
        <p:spPr bwMode="auto">
          <a:xfrm>
            <a:off x="6553200" y="5392738"/>
            <a:ext cx="25908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err="1">
                <a:solidFill>
                  <a:srgbClr val="00B0F0"/>
                </a:solidFill>
              </a:rPr>
              <a:t>Regs</a:t>
            </a:r>
            <a:r>
              <a:rPr lang="en-US" altLang="zh-CN">
                <a:solidFill>
                  <a:srgbClr val="00B0F0"/>
                </a:solidFill>
              </a:rPr>
              <a:t>[</a:t>
            </a:r>
            <a:r>
              <a:rPr lang="en-US" altLang="zh-CN" err="1">
                <a:solidFill>
                  <a:srgbClr val="00B0F0"/>
                </a:solidFill>
              </a:rPr>
              <a:t>rd</a:t>
            </a:r>
            <a:r>
              <a:rPr lang="en-US" altLang="zh-CN">
                <a:solidFill>
                  <a:srgbClr val="00B0F0"/>
                </a:solidFill>
              </a:rPr>
              <a:t>] </a:t>
            </a:r>
            <a:r>
              <a:rPr lang="en-US" altLang="zh-CN" b="1">
                <a:solidFill>
                  <a:srgbClr val="00B0F0"/>
                </a:solidFill>
              </a:rPr>
              <a:t>← </a:t>
            </a:r>
            <a:r>
              <a:rPr lang="en-US" altLang="zh-CN" err="1">
                <a:solidFill>
                  <a:srgbClr val="00B0F0"/>
                </a:solidFill>
              </a:rPr>
              <a:t>ALUOutput</a:t>
            </a:r>
            <a:r>
              <a:rPr lang="en-US" altLang="zh-CN">
                <a:solidFill>
                  <a:srgbClr val="00B0F0"/>
                </a:solidFill>
              </a:rPr>
              <a:t>;</a:t>
            </a:r>
          </a:p>
          <a:p>
            <a:pPr eaLnBrk="1" hangingPunct="1"/>
            <a:endParaRPr lang="en-US" altLang="zh-CN">
              <a:solidFill>
                <a:srgbClr val="00B0F0"/>
              </a:solidFill>
            </a:endParaRPr>
          </a:p>
          <a:p>
            <a:pPr eaLnBrk="1" hangingPunct="1"/>
            <a:r>
              <a:rPr lang="en-US" altLang="zh-CN" err="1">
                <a:solidFill>
                  <a:srgbClr val="00B0F0"/>
                </a:solidFill>
              </a:rPr>
              <a:t>Regs</a:t>
            </a:r>
            <a:r>
              <a:rPr lang="en-US" altLang="zh-CN">
                <a:solidFill>
                  <a:srgbClr val="00B0F0"/>
                </a:solidFill>
              </a:rPr>
              <a:t>[</a:t>
            </a:r>
            <a:r>
              <a:rPr lang="en-US" altLang="zh-CN" err="1">
                <a:solidFill>
                  <a:srgbClr val="00B0F0"/>
                </a:solidFill>
              </a:rPr>
              <a:t>rt</a:t>
            </a:r>
            <a:r>
              <a:rPr lang="en-US" altLang="zh-CN">
                <a:solidFill>
                  <a:srgbClr val="00B0F0"/>
                </a:solidFill>
              </a:rPr>
              <a:t>] </a:t>
            </a:r>
            <a:r>
              <a:rPr lang="en-US" altLang="zh-CN" b="1">
                <a:solidFill>
                  <a:srgbClr val="00B0F0"/>
                </a:solidFill>
              </a:rPr>
              <a:t>← </a:t>
            </a:r>
            <a:r>
              <a:rPr lang="en-US" altLang="zh-CN" err="1">
                <a:solidFill>
                  <a:srgbClr val="00B0F0"/>
                </a:solidFill>
              </a:rPr>
              <a:t>ALUOutput</a:t>
            </a:r>
            <a:r>
              <a:rPr lang="en-US" altLang="zh-CN">
                <a:solidFill>
                  <a:srgbClr val="00B0F0"/>
                </a:solidFill>
              </a:rPr>
              <a:t>;</a:t>
            </a:r>
            <a:endParaRPr lang="en-US" altLang="zh-CN" b="1">
              <a:solidFill>
                <a:srgbClr val="00B0F0"/>
              </a:solidFill>
            </a:endParaRPr>
          </a:p>
          <a:p>
            <a:pPr eaLnBrk="1" hangingPunct="1"/>
            <a:endParaRPr lang="en-US" altLang="zh-CN" b="1">
              <a:solidFill>
                <a:srgbClr val="00B0F0"/>
              </a:solidFill>
            </a:endParaRPr>
          </a:p>
          <a:p>
            <a:pPr eaLnBrk="1" hangingPunct="1"/>
            <a:r>
              <a:rPr lang="en-US" altLang="zh-CN" err="1">
                <a:solidFill>
                  <a:srgbClr val="00B0F0"/>
                </a:solidFill>
              </a:rPr>
              <a:t>Regs</a:t>
            </a:r>
            <a:r>
              <a:rPr lang="en-US" altLang="zh-CN">
                <a:solidFill>
                  <a:srgbClr val="00B0F0"/>
                </a:solidFill>
              </a:rPr>
              <a:t>[</a:t>
            </a:r>
            <a:r>
              <a:rPr lang="en-US" altLang="zh-CN" err="1">
                <a:solidFill>
                  <a:srgbClr val="00B0F0"/>
                </a:solidFill>
              </a:rPr>
              <a:t>rt</a:t>
            </a:r>
            <a:r>
              <a:rPr lang="en-US" altLang="zh-CN">
                <a:solidFill>
                  <a:srgbClr val="00B0F0"/>
                </a:solidFill>
              </a:rPr>
              <a:t>] </a:t>
            </a:r>
            <a:r>
              <a:rPr lang="en-US" altLang="zh-CN" b="1">
                <a:solidFill>
                  <a:srgbClr val="00B0F0"/>
                </a:solidFill>
              </a:rPr>
              <a:t>← </a:t>
            </a:r>
            <a:r>
              <a:rPr lang="en-US" altLang="zh-CN">
                <a:solidFill>
                  <a:srgbClr val="00B0F0"/>
                </a:solidFill>
              </a:rPr>
              <a:t>LMD; </a:t>
            </a:r>
            <a:endParaRPr lang="en-US" altLang="zh-CN" i="1">
              <a:solidFill>
                <a:srgbClr val="00B0F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t>Structural Hazard</a:t>
            </a:r>
          </a:p>
        </p:txBody>
      </p:sp>
      <p:sp>
        <p:nvSpPr>
          <p:cNvPr id="49155" name="Rectangle 3"/>
          <p:cNvSpPr>
            <a:spLocks noGrp="1" noChangeArrowheads="1"/>
          </p:cNvSpPr>
          <p:nvPr>
            <p:ph type="body" idx="1"/>
          </p:nvPr>
        </p:nvSpPr>
        <p:spPr>
          <a:xfrm>
            <a:off x="5638800" y="1600200"/>
            <a:ext cx="3505200" cy="5257800"/>
          </a:xfrm>
        </p:spPr>
        <p:txBody>
          <a:bodyPr/>
          <a:lstStyle/>
          <a:p>
            <a:pPr eaLnBrk="1" hangingPunct="1"/>
            <a:r>
              <a:rPr lang="en-US" altLang="zh-CN" b="1" dirty="0"/>
              <a:t>Example</a:t>
            </a:r>
          </a:p>
          <a:p>
            <a:pPr eaLnBrk="1" hangingPunct="1">
              <a:buFontTx/>
              <a:buNone/>
            </a:pPr>
            <a:r>
              <a:rPr lang="en-US" altLang="zh-CN" b="1" dirty="0"/>
              <a:t>	</a:t>
            </a:r>
            <a:r>
              <a:rPr lang="en-US" altLang="zh-CN" dirty="0"/>
              <a:t>1 mem port</a:t>
            </a:r>
          </a:p>
          <a:p>
            <a:pPr eaLnBrk="1" hangingPunct="1">
              <a:buFontTx/>
              <a:buNone/>
            </a:pPr>
            <a:r>
              <a:rPr lang="en-US" altLang="zh-CN" dirty="0"/>
              <a:t>	mem conflict</a:t>
            </a:r>
          </a:p>
          <a:p>
            <a:pPr eaLnBrk="1" hangingPunct="1">
              <a:buFontTx/>
              <a:buNone/>
            </a:pPr>
            <a:endParaRPr lang="en-US" altLang="zh-CN" dirty="0"/>
          </a:p>
          <a:p>
            <a:pPr eaLnBrk="1" hangingPunct="1">
              <a:buFontTx/>
              <a:buNone/>
            </a:pPr>
            <a:r>
              <a:rPr lang="en-US" altLang="zh-CN" dirty="0"/>
              <a:t>	data access</a:t>
            </a:r>
          </a:p>
          <a:p>
            <a:pPr eaLnBrk="1" hangingPunct="1">
              <a:buFontTx/>
              <a:buNone/>
            </a:pPr>
            <a:r>
              <a:rPr lang="en-US" altLang="zh-CN" dirty="0"/>
              <a:t>		  vs</a:t>
            </a:r>
          </a:p>
          <a:p>
            <a:pPr eaLnBrk="1" hangingPunct="1">
              <a:buFontTx/>
              <a:buNone/>
            </a:pPr>
            <a:r>
              <a:rPr lang="en-US" altLang="zh-CN" dirty="0"/>
              <a:t>	</a:t>
            </a:r>
            <a:r>
              <a:rPr lang="en-US" altLang="zh-CN" dirty="0" err="1"/>
              <a:t>instr</a:t>
            </a:r>
            <a:r>
              <a:rPr lang="en-US" altLang="zh-CN" dirty="0"/>
              <a:t> fetch</a:t>
            </a:r>
            <a:endParaRPr lang="en-US" altLang="zh-CN" b="1" dirty="0"/>
          </a:p>
        </p:txBody>
      </p:sp>
      <p:pic>
        <p:nvPicPr>
          <p:cNvPr id="49156" name="Picture 4" descr="fig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46942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5"/>
          <p:cNvSpPr txBox="1">
            <a:spLocks noChangeArrowheads="1"/>
          </p:cNvSpPr>
          <p:nvPr/>
        </p:nvSpPr>
        <p:spPr bwMode="auto">
          <a:xfrm>
            <a:off x="0" y="1905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92D050"/>
                </a:solidFill>
                <a:latin typeface="Verdana" panose="020B0604030504040204" pitchFamily="34" charset="0"/>
              </a:rPr>
              <a:t>load</a:t>
            </a:r>
          </a:p>
        </p:txBody>
      </p:sp>
      <p:sp>
        <p:nvSpPr>
          <p:cNvPr id="49158" name="Text Box 6"/>
          <p:cNvSpPr txBox="1">
            <a:spLocks noChangeArrowheads="1"/>
          </p:cNvSpPr>
          <p:nvPr/>
        </p:nvSpPr>
        <p:spPr bwMode="auto">
          <a:xfrm>
            <a:off x="0" y="6096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solidFill>
                  <a:srgbClr val="ED008C"/>
                </a:solidFill>
                <a:latin typeface="Verdana" panose="020B0604030504040204" pitchFamily="34" charset="0"/>
              </a:rPr>
              <a:t>instr</a:t>
            </a:r>
            <a:r>
              <a:rPr lang="en-US" altLang="zh-CN" sz="2800" dirty="0">
                <a:solidFill>
                  <a:srgbClr val="ED008C"/>
                </a:solidFill>
                <a:latin typeface="Verdana" panose="020B0604030504040204" pitchFamily="34" charset="0"/>
              </a:rPr>
              <a:t> i+3</a:t>
            </a:r>
          </a:p>
        </p:txBody>
      </p:sp>
      <p:sp>
        <p:nvSpPr>
          <p:cNvPr id="49159" name="Text Box 7"/>
          <p:cNvSpPr txBox="1">
            <a:spLocks noChangeArrowheads="1"/>
          </p:cNvSpPr>
          <p:nvPr/>
        </p:nvSpPr>
        <p:spPr bwMode="auto">
          <a:xfrm>
            <a:off x="0" y="4953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instr</a:t>
            </a:r>
            <a:r>
              <a:rPr lang="en-US" altLang="zh-CN" sz="2800" dirty="0">
                <a:latin typeface="Verdana" panose="020B0604030504040204" pitchFamily="34" charset="0"/>
              </a:rPr>
              <a:t> i+2</a:t>
            </a:r>
          </a:p>
        </p:txBody>
      </p:sp>
      <p:sp>
        <p:nvSpPr>
          <p:cNvPr id="49160" name="Text Box 8"/>
          <p:cNvSpPr txBox="1">
            <a:spLocks noChangeArrowheads="1"/>
          </p:cNvSpPr>
          <p:nvPr/>
        </p:nvSpPr>
        <p:spPr bwMode="auto">
          <a:xfrm>
            <a:off x="0" y="3429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instr</a:t>
            </a:r>
            <a:r>
              <a:rPr lang="en-US" altLang="zh-CN" sz="2800" dirty="0">
                <a:latin typeface="Verdana" panose="020B0604030504040204" pitchFamily="34" charset="0"/>
              </a:rPr>
              <a:t> i+1</a:t>
            </a:r>
          </a:p>
        </p:txBody>
      </p:sp>
      <p:sp>
        <p:nvSpPr>
          <p:cNvPr id="49161" name="Line 9"/>
          <p:cNvSpPr>
            <a:spLocks noChangeShapeType="1"/>
          </p:cNvSpPr>
          <p:nvPr/>
        </p:nvSpPr>
        <p:spPr bwMode="auto">
          <a:xfrm flipH="1">
            <a:off x="4953000" y="5410200"/>
            <a:ext cx="1143000" cy="609600"/>
          </a:xfrm>
          <a:prstGeom prst="line">
            <a:avLst/>
          </a:prstGeom>
          <a:noFill/>
          <a:ln w="381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2" name="Text Box 10"/>
          <p:cNvSpPr txBox="1">
            <a:spLocks noChangeArrowheads="1"/>
          </p:cNvSpPr>
          <p:nvPr/>
        </p:nvSpPr>
        <p:spPr bwMode="auto">
          <a:xfrm>
            <a:off x="4572000" y="13716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MEM</a:t>
            </a:r>
          </a:p>
        </p:txBody>
      </p:sp>
      <p:sp>
        <p:nvSpPr>
          <p:cNvPr id="49163" name="Text Box 11"/>
          <p:cNvSpPr txBox="1">
            <a:spLocks noChangeArrowheads="1"/>
          </p:cNvSpPr>
          <p:nvPr/>
        </p:nvSpPr>
        <p:spPr bwMode="auto">
          <a:xfrm>
            <a:off x="4495800" y="5638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IF</a:t>
            </a:r>
          </a:p>
        </p:txBody>
      </p:sp>
      <p:sp>
        <p:nvSpPr>
          <p:cNvPr id="49164" name="AutoShape 12"/>
          <p:cNvSpPr>
            <a:spLocks noChangeArrowheads="1"/>
          </p:cNvSpPr>
          <p:nvPr/>
        </p:nvSpPr>
        <p:spPr bwMode="auto">
          <a:xfrm>
            <a:off x="4343400" y="1143000"/>
            <a:ext cx="1295400" cy="5715000"/>
          </a:xfrm>
          <a:prstGeom prst="roundRect">
            <a:avLst>
              <a:gd name="adj" fmla="val 16667"/>
            </a:avLst>
          </a:prstGeom>
          <a:noFill/>
          <a:ln w="38100">
            <a:solidFill>
              <a:srgbClr val="ED008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ED008C"/>
              </a:solidFill>
            </a:endParaRPr>
          </a:p>
        </p:txBody>
      </p:sp>
      <p:sp>
        <p:nvSpPr>
          <p:cNvPr id="49165" name="Line 13"/>
          <p:cNvSpPr>
            <a:spLocks noChangeShapeType="1"/>
          </p:cNvSpPr>
          <p:nvPr/>
        </p:nvSpPr>
        <p:spPr bwMode="auto">
          <a:xfrm flipH="1" flipV="1">
            <a:off x="5105400" y="2590800"/>
            <a:ext cx="990600" cy="16002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a:t>Data Hazard</a:t>
            </a:r>
          </a:p>
        </p:txBody>
      </p:sp>
      <p:pic>
        <p:nvPicPr>
          <p:cNvPr id="50179" name="Picture 3" descr="fig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11250"/>
            <a:ext cx="731520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4"/>
          <p:cNvSpPr txBox="1">
            <a:spLocks noChangeArrowheads="1"/>
          </p:cNvSpPr>
          <p:nvPr/>
        </p:nvSpPr>
        <p:spPr bwMode="auto">
          <a:xfrm>
            <a:off x="0" y="1447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add </a:t>
            </a:r>
          </a:p>
        </p:txBody>
      </p:sp>
      <p:sp>
        <p:nvSpPr>
          <p:cNvPr id="50181" name="Text Box 5"/>
          <p:cNvSpPr txBox="1">
            <a:spLocks noChangeArrowheads="1"/>
          </p:cNvSpPr>
          <p:nvPr/>
        </p:nvSpPr>
        <p:spPr bwMode="auto">
          <a:xfrm>
            <a:off x="0" y="25146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sub </a:t>
            </a:r>
          </a:p>
        </p:txBody>
      </p:sp>
      <p:sp>
        <p:nvSpPr>
          <p:cNvPr id="50182" name="Text Box 6"/>
          <p:cNvSpPr txBox="1">
            <a:spLocks noChangeArrowheads="1"/>
          </p:cNvSpPr>
          <p:nvPr/>
        </p:nvSpPr>
        <p:spPr bwMode="auto">
          <a:xfrm>
            <a:off x="0" y="3733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and </a:t>
            </a:r>
          </a:p>
        </p:txBody>
      </p:sp>
      <p:sp>
        <p:nvSpPr>
          <p:cNvPr id="50183" name="Text Box 7"/>
          <p:cNvSpPr txBox="1">
            <a:spLocks noChangeArrowheads="1"/>
          </p:cNvSpPr>
          <p:nvPr/>
        </p:nvSpPr>
        <p:spPr bwMode="auto">
          <a:xfrm>
            <a:off x="0" y="49530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or </a:t>
            </a:r>
          </a:p>
        </p:txBody>
      </p:sp>
      <p:sp>
        <p:nvSpPr>
          <p:cNvPr id="50184" name="Text Box 8"/>
          <p:cNvSpPr txBox="1">
            <a:spLocks noChangeArrowheads="1"/>
          </p:cNvSpPr>
          <p:nvPr/>
        </p:nvSpPr>
        <p:spPr bwMode="auto">
          <a:xfrm>
            <a:off x="0" y="6019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xor</a:t>
            </a:r>
            <a:r>
              <a:rPr lang="en-US" altLang="zh-CN" sz="2800" dirty="0">
                <a:latin typeface="Verdana" panose="020B0604030504040204" pitchFamily="34" charset="0"/>
              </a:rPr>
              <a:t> </a:t>
            </a:r>
          </a:p>
        </p:txBody>
      </p:sp>
      <p:sp>
        <p:nvSpPr>
          <p:cNvPr id="50185" name="Text Box 9"/>
          <p:cNvSpPr txBox="1">
            <a:spLocks noChangeArrowheads="1"/>
          </p:cNvSpPr>
          <p:nvPr/>
        </p:nvSpPr>
        <p:spPr bwMode="auto">
          <a:xfrm>
            <a:off x="1600200" y="1447800"/>
            <a:ext cx="228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92D050"/>
                </a:solidFill>
                <a:latin typeface="Verdana" panose="020B0604030504040204" pitchFamily="34" charset="0"/>
              </a:rPr>
              <a:t>x1</a:t>
            </a:r>
            <a:r>
              <a:rPr lang="en-US" altLang="zh-CN" sz="2800" dirty="0">
                <a:latin typeface="Verdana" panose="020B0604030504040204" pitchFamily="34" charset="0"/>
              </a:rPr>
              <a:t>, x2, x3 </a:t>
            </a:r>
          </a:p>
        </p:txBody>
      </p:sp>
      <p:sp>
        <p:nvSpPr>
          <p:cNvPr id="50186" name="Text Box 10"/>
          <p:cNvSpPr txBox="1">
            <a:spLocks noChangeArrowheads="1"/>
          </p:cNvSpPr>
          <p:nvPr/>
        </p:nvSpPr>
        <p:spPr bwMode="auto">
          <a:xfrm>
            <a:off x="1600200" y="25146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x4, </a:t>
            </a:r>
            <a:r>
              <a:rPr lang="en-US" altLang="zh-CN" sz="2800" b="1" dirty="0">
                <a:solidFill>
                  <a:srgbClr val="ED008C"/>
                </a:solidFill>
                <a:latin typeface="Verdana" panose="020B0604030504040204" pitchFamily="34" charset="0"/>
              </a:rPr>
              <a:t>x1</a:t>
            </a:r>
            <a:r>
              <a:rPr lang="en-US" altLang="zh-CN" sz="2800" dirty="0">
                <a:latin typeface="Verdana" panose="020B0604030504040204" pitchFamily="34" charset="0"/>
              </a:rPr>
              <a:t>, x5</a:t>
            </a:r>
          </a:p>
        </p:txBody>
      </p:sp>
      <p:sp>
        <p:nvSpPr>
          <p:cNvPr id="50187" name="Text Box 11"/>
          <p:cNvSpPr txBox="1">
            <a:spLocks noChangeArrowheads="1"/>
          </p:cNvSpPr>
          <p:nvPr/>
        </p:nvSpPr>
        <p:spPr bwMode="auto">
          <a:xfrm>
            <a:off x="1600200" y="3733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x6, </a:t>
            </a:r>
            <a:r>
              <a:rPr lang="en-US" altLang="zh-CN" sz="2800" b="1" dirty="0">
                <a:solidFill>
                  <a:srgbClr val="ED008C"/>
                </a:solidFill>
                <a:latin typeface="Verdana" panose="020B0604030504040204" pitchFamily="34" charset="0"/>
              </a:rPr>
              <a:t>x1</a:t>
            </a:r>
            <a:r>
              <a:rPr lang="en-US" altLang="zh-CN" sz="2800" dirty="0">
                <a:latin typeface="Verdana" panose="020B0604030504040204" pitchFamily="34" charset="0"/>
              </a:rPr>
              <a:t>, x7</a:t>
            </a:r>
          </a:p>
        </p:txBody>
      </p:sp>
      <p:sp>
        <p:nvSpPr>
          <p:cNvPr id="50188" name="Text Box 12"/>
          <p:cNvSpPr txBox="1">
            <a:spLocks noChangeArrowheads="1"/>
          </p:cNvSpPr>
          <p:nvPr/>
        </p:nvSpPr>
        <p:spPr bwMode="auto">
          <a:xfrm>
            <a:off x="1600200" y="49530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x8, </a:t>
            </a:r>
            <a:r>
              <a:rPr lang="en-US" altLang="zh-CN" sz="2800" b="1" dirty="0">
                <a:solidFill>
                  <a:srgbClr val="92D050"/>
                </a:solidFill>
                <a:latin typeface="Verdana" panose="020B0604030504040204" pitchFamily="34" charset="0"/>
              </a:rPr>
              <a:t>x1</a:t>
            </a:r>
            <a:r>
              <a:rPr lang="en-US" altLang="zh-CN" sz="2800" dirty="0">
                <a:latin typeface="Verdana" panose="020B0604030504040204" pitchFamily="34" charset="0"/>
              </a:rPr>
              <a:t>, x9</a:t>
            </a:r>
          </a:p>
        </p:txBody>
      </p:sp>
      <p:sp>
        <p:nvSpPr>
          <p:cNvPr id="50189" name="Text Box 13"/>
          <p:cNvSpPr txBox="1">
            <a:spLocks noChangeArrowheads="1"/>
          </p:cNvSpPr>
          <p:nvPr/>
        </p:nvSpPr>
        <p:spPr bwMode="auto">
          <a:xfrm>
            <a:off x="1600200" y="60198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x10, </a:t>
            </a:r>
            <a:r>
              <a:rPr lang="en-US" altLang="zh-CN" sz="2800" b="1" dirty="0">
                <a:solidFill>
                  <a:srgbClr val="92D050"/>
                </a:solidFill>
                <a:latin typeface="Verdana" panose="020B0604030504040204" pitchFamily="34" charset="0"/>
              </a:rPr>
              <a:t>x1</a:t>
            </a:r>
            <a:r>
              <a:rPr lang="en-US" altLang="zh-CN" sz="2800" dirty="0">
                <a:latin typeface="Verdana" panose="020B0604030504040204" pitchFamily="34" charset="0"/>
              </a:rPr>
              <a:t>, x11 </a:t>
            </a:r>
          </a:p>
        </p:txBody>
      </p:sp>
      <p:sp>
        <p:nvSpPr>
          <p:cNvPr id="50190" name="Text Box 14"/>
          <p:cNvSpPr txBox="1">
            <a:spLocks noChangeArrowheads="1"/>
          </p:cNvSpPr>
          <p:nvPr/>
        </p:nvSpPr>
        <p:spPr bwMode="auto">
          <a:xfrm>
            <a:off x="6781800" y="9144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92D050"/>
                </a:solidFill>
                <a:latin typeface="Verdana" panose="020B0604030504040204" pitchFamily="34" charset="0"/>
              </a:rPr>
              <a:t>R1</a:t>
            </a:r>
          </a:p>
        </p:txBody>
      </p:sp>
      <p:sp>
        <p:nvSpPr>
          <p:cNvPr id="50191" name="Line 15"/>
          <p:cNvSpPr>
            <a:spLocks noChangeShapeType="1"/>
          </p:cNvSpPr>
          <p:nvPr/>
        </p:nvSpPr>
        <p:spPr bwMode="auto">
          <a:xfrm flipH="1">
            <a:off x="4724400" y="1828800"/>
            <a:ext cx="2438400" cy="762000"/>
          </a:xfrm>
          <a:prstGeom prst="line">
            <a:avLst/>
          </a:prstGeom>
          <a:noFill/>
          <a:ln w="381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2" name="Line 16"/>
          <p:cNvSpPr>
            <a:spLocks noChangeShapeType="1"/>
          </p:cNvSpPr>
          <p:nvPr/>
        </p:nvSpPr>
        <p:spPr bwMode="auto">
          <a:xfrm flipH="1">
            <a:off x="5867400" y="1828800"/>
            <a:ext cx="1295400" cy="1981200"/>
          </a:xfrm>
          <a:prstGeom prst="line">
            <a:avLst/>
          </a:prstGeom>
          <a:noFill/>
          <a:ln w="381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3" name="Line 17"/>
          <p:cNvSpPr>
            <a:spLocks noChangeShapeType="1"/>
          </p:cNvSpPr>
          <p:nvPr/>
        </p:nvSpPr>
        <p:spPr bwMode="auto">
          <a:xfrm flipH="1">
            <a:off x="7162800" y="1828800"/>
            <a:ext cx="0" cy="31242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4" name="Line 18"/>
          <p:cNvSpPr>
            <a:spLocks noChangeShapeType="1"/>
          </p:cNvSpPr>
          <p:nvPr/>
        </p:nvSpPr>
        <p:spPr bwMode="auto">
          <a:xfrm>
            <a:off x="7162800" y="1828800"/>
            <a:ext cx="1219200" cy="42672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5" name="Text Box 19"/>
          <p:cNvSpPr txBox="1">
            <a:spLocks noChangeArrowheads="1"/>
          </p:cNvSpPr>
          <p:nvPr/>
        </p:nvSpPr>
        <p:spPr bwMode="auto">
          <a:xfrm>
            <a:off x="4114800" y="4572000"/>
            <a:ext cx="2590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Verdana" panose="020B0604030504040204" pitchFamily="34" charset="0"/>
              </a:rPr>
              <a:t>No hazard</a:t>
            </a:r>
          </a:p>
          <a:p>
            <a:pPr eaLnBrk="1" hangingPunct="1">
              <a:spcBef>
                <a:spcPct val="50000"/>
              </a:spcBef>
            </a:pPr>
            <a:r>
              <a:rPr lang="en-US" altLang="zh-CN" sz="2000">
                <a:latin typeface="Verdana" panose="020B0604030504040204" pitchFamily="34" charset="0"/>
              </a:rPr>
              <a:t>1</a:t>
            </a:r>
            <a:r>
              <a:rPr lang="en-US" altLang="zh-CN" sz="2000" baseline="30000">
                <a:latin typeface="Verdana" panose="020B0604030504040204" pitchFamily="34" charset="0"/>
              </a:rPr>
              <a:t>st</a:t>
            </a:r>
            <a:r>
              <a:rPr lang="en-US" altLang="zh-CN" sz="2000">
                <a:latin typeface="Verdana" panose="020B0604030504040204" pitchFamily="34" charset="0"/>
              </a:rPr>
              <a:t> half cycle: w</a:t>
            </a:r>
          </a:p>
          <a:p>
            <a:pPr eaLnBrk="1" hangingPunct="1">
              <a:spcBef>
                <a:spcPct val="50000"/>
              </a:spcBef>
            </a:pPr>
            <a:r>
              <a:rPr lang="en-US" altLang="zh-CN" sz="2000">
                <a:latin typeface="Verdana" panose="020B0604030504040204" pitchFamily="34" charset="0"/>
              </a:rPr>
              <a:t>2</a:t>
            </a:r>
            <a:r>
              <a:rPr lang="en-US" altLang="zh-CN" sz="2000" baseline="30000">
                <a:latin typeface="Verdana" panose="020B0604030504040204" pitchFamily="34" charset="0"/>
              </a:rPr>
              <a:t>nd</a:t>
            </a:r>
            <a:r>
              <a:rPr lang="en-US" altLang="zh-CN" sz="2000">
                <a:latin typeface="Verdana" panose="020B0604030504040204" pitchFamily="34" charset="0"/>
              </a:rPr>
              <a:t> half cycle: r</a:t>
            </a:r>
          </a:p>
        </p:txBody>
      </p:sp>
      <p:sp>
        <p:nvSpPr>
          <p:cNvPr id="50196" name="AutoShape 20"/>
          <p:cNvSpPr>
            <a:spLocks noChangeArrowheads="1"/>
          </p:cNvSpPr>
          <p:nvPr/>
        </p:nvSpPr>
        <p:spPr bwMode="auto">
          <a:xfrm>
            <a:off x="4114800" y="4572000"/>
            <a:ext cx="3352800" cy="12954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a:t>Memory Hierarchy</a:t>
            </a:r>
          </a:p>
        </p:txBody>
      </p:sp>
      <p:pic>
        <p:nvPicPr>
          <p:cNvPr id="51203" name="Picture 3" descr="memhierac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a:t>Cache Performance</a:t>
            </a:r>
          </a:p>
        </p:txBody>
      </p:sp>
      <p:sp>
        <p:nvSpPr>
          <p:cNvPr id="52227" name="Rectangle 3"/>
          <p:cNvSpPr>
            <a:spLocks noGrp="1" noChangeArrowheads="1"/>
          </p:cNvSpPr>
          <p:nvPr>
            <p:ph type="body" idx="1"/>
          </p:nvPr>
        </p:nvSpPr>
        <p:spPr/>
        <p:txBody>
          <a:bodyPr/>
          <a:lstStyle/>
          <a:p>
            <a:pPr eaLnBrk="1" hangingPunct="1"/>
            <a:r>
              <a:rPr lang="en-US" altLang="zh-CN" b="1"/>
              <a:t>Memory stall cycles</a:t>
            </a:r>
            <a:endParaRPr lang="en-US" altLang="zh-CN"/>
          </a:p>
          <a:p>
            <a:pPr eaLnBrk="1" hangingPunct="1">
              <a:buFontTx/>
              <a:buNone/>
            </a:pPr>
            <a:r>
              <a:rPr lang="en-US" altLang="zh-CN" sz="2600" b="1"/>
              <a:t>	</a:t>
            </a:r>
            <a:r>
              <a:rPr lang="en-US" altLang="zh-CN" sz="2600"/>
              <a:t>the number of cycles during processor is stalled waiting for a mem access</a:t>
            </a:r>
            <a:endParaRPr lang="en-US" altLang="zh-CN" sz="2600" b="1"/>
          </a:p>
          <a:p>
            <a:pPr eaLnBrk="1" hangingPunct="1"/>
            <a:r>
              <a:rPr lang="en-US" altLang="zh-CN" b="1"/>
              <a:t>Miss rate</a:t>
            </a:r>
          </a:p>
          <a:p>
            <a:pPr eaLnBrk="1" hangingPunct="1">
              <a:buFontTx/>
              <a:buNone/>
            </a:pPr>
            <a:r>
              <a:rPr lang="en-US" altLang="zh-CN" sz="2600" b="1"/>
              <a:t>	</a:t>
            </a:r>
            <a:r>
              <a:rPr lang="en-US" altLang="zh-CN" sz="2600"/>
              <a:t>number of misses over number of accesses</a:t>
            </a:r>
            <a:endParaRPr lang="en-US" altLang="zh-CN" sz="2600" b="1"/>
          </a:p>
          <a:p>
            <a:pPr eaLnBrk="1" hangingPunct="1"/>
            <a:r>
              <a:rPr lang="en-US" altLang="zh-CN" b="1"/>
              <a:t>Miss penalty</a:t>
            </a:r>
          </a:p>
          <a:p>
            <a:pPr eaLnBrk="1" hangingPunct="1">
              <a:buFontTx/>
              <a:buNone/>
            </a:pPr>
            <a:r>
              <a:rPr lang="en-US" altLang="zh-CN" sz="2600" b="1"/>
              <a:t>	</a:t>
            </a:r>
            <a:r>
              <a:rPr lang="en-US" altLang="zh-CN" sz="2600"/>
              <a:t>the cost per miss (number of extra clock cycles to wait)</a:t>
            </a:r>
            <a:endParaRPr lang="en-US" altLang="zh-CN" sz="2600"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t>Block Placement</a:t>
            </a:r>
          </a:p>
        </p:txBody>
      </p:sp>
      <p:pic>
        <p:nvPicPr>
          <p:cNvPr id="53251" name="Picture 3" descr="blockplac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title"/>
          </p:nvPr>
        </p:nvSpPr>
        <p:spPr/>
        <p:txBody>
          <a:bodyPr/>
          <a:lstStyle/>
          <a:p>
            <a:pPr eaLnBrk="1" hangingPunct="1"/>
            <a:r>
              <a:rPr lang="en-US" altLang="zh-CN"/>
              <a:t>Multilevel Cache</a:t>
            </a:r>
          </a:p>
        </p:txBody>
      </p:sp>
      <p:pic>
        <p:nvPicPr>
          <p:cNvPr id="2" name="Picture 5" descr="Multilevel Cache Organisation - GeeksforGeeks">
            <a:extLst>
              <a:ext uri="{FF2B5EF4-FFF2-40B4-BE49-F238E27FC236}">
                <a16:creationId xmlns:a16="http://schemas.microsoft.com/office/drawing/2014/main" id="{E9C70E2A-059F-6D4E-0488-B2F5E02DB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4"/>
          <p:cNvSpPr>
            <a:spLocks noGrp="1" noChangeArrowheads="1"/>
          </p:cNvSpPr>
          <p:nvPr>
            <p:ph type="body" idx="1"/>
          </p:nvPr>
        </p:nvSpPr>
        <p:spPr/>
        <p:txBody>
          <a:bodyPr/>
          <a:lstStyle/>
          <a:p>
            <a:pPr eaLnBrk="1" hangingPunct="1"/>
            <a:r>
              <a:rPr lang="en-US" altLang="zh-CN" b="1" dirty="0"/>
              <a:t>Two-level cache</a:t>
            </a:r>
          </a:p>
          <a:p>
            <a:pPr eaLnBrk="1" hangingPunct="1">
              <a:buFontTx/>
              <a:buNone/>
            </a:pPr>
            <a:r>
              <a:rPr lang="en-US" altLang="zh-CN" dirty="0"/>
              <a:t>	Add another level of cache between the original cache and memory</a:t>
            </a:r>
          </a:p>
          <a:p>
            <a:pPr eaLnBrk="1" hangingPunct="1"/>
            <a:r>
              <a:rPr lang="en-US" altLang="zh-CN" b="1" dirty="0"/>
              <a:t>L1</a:t>
            </a:r>
            <a:r>
              <a:rPr lang="en-US" altLang="zh-CN" dirty="0"/>
              <a:t>: small enough to match the clock cycle time of the fast processor;</a:t>
            </a:r>
          </a:p>
          <a:p>
            <a:pPr eaLnBrk="1" hangingPunct="1"/>
            <a:r>
              <a:rPr lang="en-US" altLang="zh-CN" b="1" dirty="0"/>
              <a:t>L2</a:t>
            </a:r>
            <a:r>
              <a:rPr lang="en-US" altLang="zh-CN" dirty="0"/>
              <a:t>: large enough to capture many accesses that would go to main memory, lessening miss penalty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6147"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5"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
        <p:nvSpPr>
          <p:cNvPr id="6"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operating system</a:t>
            </a:r>
          </a:p>
        </p:txBody>
      </p:sp>
      <p:sp>
        <p:nvSpPr>
          <p:cNvPr id="9" name="Rectangle 2"/>
          <p:cNvSpPr txBox="1">
            <a:spLocks noChangeArrowheads="1"/>
          </p:cNvSpPr>
          <p:nvPr/>
        </p:nvSpPr>
        <p:spPr bwMode="auto">
          <a:xfrm>
            <a:off x="0" y="58293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d</a:t>
            </a:r>
            <a:r>
              <a:rPr lang="en-US" altLang="zh-CN" sz="4400" b="1" kern="0" err="1">
                <a:solidFill>
                  <a:schemeClr val="tx2"/>
                </a:solidFill>
                <a:latin typeface="+mj-lt"/>
                <a:ea typeface="+mj-ea"/>
                <a:cs typeface="+mj-cs"/>
              </a:rPr>
              <a:t>igital</a:t>
            </a:r>
            <a:r>
              <a:rPr lang="en-US" altLang="zh-CN" sz="4400" b="1" kern="0">
                <a:solidFill>
                  <a:schemeClr val="tx2"/>
                </a:solidFill>
                <a:latin typeface="+mj-lt"/>
                <a:ea typeface="+mj-ea"/>
                <a:cs typeface="+mj-cs"/>
              </a:rPr>
              <a:t> logic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4772CE-0939-B743-B873-AC6E5365777D}"/>
              </a:ext>
            </a:extLst>
          </p:cNvPr>
          <p:cNvPicPr>
            <a:picLocks noChangeAspect="1"/>
          </p:cNvPicPr>
          <p:nvPr/>
        </p:nvPicPr>
        <p:blipFill>
          <a:blip r:embed="rId3"/>
          <a:stretch>
            <a:fillRect/>
          </a:stretch>
        </p:blipFill>
        <p:spPr>
          <a:xfrm>
            <a:off x="419100" y="1194544"/>
            <a:ext cx="8305800" cy="5663456"/>
          </a:xfrm>
          <a:prstGeom prst="rect">
            <a:avLst/>
          </a:prstGeom>
        </p:spPr>
      </p:pic>
      <p:sp>
        <p:nvSpPr>
          <p:cNvPr id="215042" name="Title 1">
            <a:extLst>
              <a:ext uri="{FF2B5EF4-FFF2-40B4-BE49-F238E27FC236}">
                <a16:creationId xmlns:a16="http://schemas.microsoft.com/office/drawing/2014/main" id="{E126923D-BF29-6046-894A-08E6FB2CC16D}"/>
              </a:ext>
            </a:extLst>
          </p:cNvPr>
          <p:cNvSpPr>
            <a:spLocks noGrp="1" noChangeArrowheads="1"/>
          </p:cNvSpPr>
          <p:nvPr>
            <p:ph type="title"/>
          </p:nvPr>
        </p:nvSpPr>
        <p:spPr/>
        <p:txBody>
          <a:bodyPr/>
          <a:lstStyle/>
          <a:p>
            <a:r>
              <a:rPr lang="en-CN" altLang="en-CN" dirty="0"/>
              <a:t>Cache Optimization</a:t>
            </a:r>
          </a:p>
        </p:txBody>
      </p:sp>
    </p:spTree>
    <p:extLst>
      <p:ext uri="{BB962C8B-B14F-4D97-AF65-F5344CB8AC3E}">
        <p14:creationId xmlns:p14="http://schemas.microsoft.com/office/powerpoint/2010/main" val="4149418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virtual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85875"/>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title"/>
          </p:nvPr>
        </p:nvSpPr>
        <p:spPr/>
        <p:txBody>
          <a:bodyPr/>
          <a:lstStyle/>
          <a:p>
            <a:pPr eaLnBrk="1" hangingPunct="1"/>
            <a:r>
              <a:rPr lang="en-US" altLang="zh-CN"/>
              <a:t>Virtual Memory</a:t>
            </a:r>
          </a:p>
        </p:txBody>
      </p:sp>
      <p:sp>
        <p:nvSpPr>
          <p:cNvPr id="55300" name="Rectangle 4"/>
          <p:cNvSpPr>
            <a:spLocks noGrp="1" noChangeArrowheads="1"/>
          </p:cNvSpPr>
          <p:nvPr>
            <p:ph type="body" idx="1"/>
          </p:nvPr>
        </p:nvSpPr>
        <p:spPr>
          <a:xfrm>
            <a:off x="457200" y="3810000"/>
            <a:ext cx="8686800" cy="3048000"/>
          </a:xfrm>
        </p:spPr>
        <p:txBody>
          <a:bodyPr/>
          <a:lstStyle/>
          <a:p>
            <a:pPr eaLnBrk="1" hangingPunct="1">
              <a:buFontTx/>
              <a:buNone/>
            </a:pPr>
            <a:r>
              <a:rPr lang="en-US" altLang="zh-CN"/>
              <a:t>Program </a:t>
            </a:r>
            <a:r>
              <a:rPr lang="en-US" altLang="zh-CN" i="1"/>
              <a:t>uses</a:t>
            </a:r>
            <a:r>
              <a:rPr lang="en-US" altLang="zh-CN"/>
              <a:t> </a:t>
            </a:r>
          </a:p>
          <a:p>
            <a:pPr eaLnBrk="1" hangingPunct="1"/>
            <a:r>
              <a:rPr lang="en-US" altLang="zh-CN"/>
              <a:t>discontiguous memory locations</a:t>
            </a:r>
          </a:p>
          <a:p>
            <a:pPr eaLnBrk="1" hangingPunct="1"/>
            <a:r>
              <a:rPr lang="en-US" altLang="zh-CN"/>
              <a:t>Use secondary/non-memory storage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virtual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85875"/>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3"/>
          <p:cNvSpPr>
            <a:spLocks noGrp="1" noChangeArrowheads="1"/>
          </p:cNvSpPr>
          <p:nvPr>
            <p:ph type="title"/>
          </p:nvPr>
        </p:nvSpPr>
        <p:spPr/>
        <p:txBody>
          <a:bodyPr/>
          <a:lstStyle/>
          <a:p>
            <a:pPr eaLnBrk="1" hangingPunct="1"/>
            <a:r>
              <a:rPr lang="en-US" altLang="zh-CN"/>
              <a:t>Virtual Memory</a:t>
            </a:r>
          </a:p>
        </p:txBody>
      </p:sp>
      <p:sp>
        <p:nvSpPr>
          <p:cNvPr id="56324" name="Rectangle 4"/>
          <p:cNvSpPr>
            <a:spLocks noGrp="1" noChangeArrowheads="1"/>
          </p:cNvSpPr>
          <p:nvPr>
            <p:ph type="body" idx="1"/>
          </p:nvPr>
        </p:nvSpPr>
        <p:spPr>
          <a:xfrm>
            <a:off x="457200" y="3810000"/>
            <a:ext cx="8686800" cy="3048000"/>
          </a:xfrm>
        </p:spPr>
        <p:txBody>
          <a:bodyPr/>
          <a:lstStyle/>
          <a:p>
            <a:pPr eaLnBrk="1" hangingPunct="1">
              <a:buFontTx/>
              <a:buNone/>
            </a:pPr>
            <a:r>
              <a:rPr lang="en-US" altLang="zh-CN"/>
              <a:t>Program </a:t>
            </a:r>
            <a:r>
              <a:rPr lang="en-US" altLang="zh-CN" i="1"/>
              <a:t>thinks</a:t>
            </a:r>
            <a:r>
              <a:rPr lang="en-US" altLang="zh-CN"/>
              <a:t> </a:t>
            </a:r>
          </a:p>
          <a:p>
            <a:pPr eaLnBrk="1" hangingPunct="1"/>
            <a:r>
              <a:rPr lang="en-US" altLang="zh-CN"/>
              <a:t>contiguous memory locations</a:t>
            </a:r>
          </a:p>
          <a:p>
            <a:pPr eaLnBrk="1" hangingPunct="1"/>
            <a:r>
              <a:rPr lang="en-US" altLang="zh-CN"/>
              <a:t>larger physical memory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B3EA2DEB-233B-9341-A8FB-4E8F45003ACD}"/>
              </a:ext>
            </a:extLst>
          </p:cNvPr>
          <p:cNvSpPr>
            <a:spLocks noGrp="1"/>
          </p:cNvSpPr>
          <p:nvPr>
            <p:ph type="title"/>
          </p:nvPr>
        </p:nvSpPr>
        <p:spPr/>
        <p:txBody>
          <a:bodyPr/>
          <a:lstStyle/>
          <a:p>
            <a:r>
              <a:rPr lang="en-US" altLang="zh-CN" dirty="0"/>
              <a:t>Prior to Virtual Memory</a:t>
            </a:r>
            <a:endParaRPr lang="zh-CN" altLang="en-US" dirty="0"/>
          </a:p>
        </p:txBody>
      </p:sp>
      <p:sp>
        <p:nvSpPr>
          <p:cNvPr id="5" name="圆角矩形 4">
            <a:extLst>
              <a:ext uri="{FF2B5EF4-FFF2-40B4-BE49-F238E27FC236}">
                <a16:creationId xmlns:a16="http://schemas.microsoft.com/office/drawing/2014/main" id="{AB35348D-5B88-624F-95A0-15AC0D8F3EB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0E912E6E-3639-D842-BFE1-715E61C268AE}"/>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5E8D8693-B5CD-AE4D-9470-BB7114042143}"/>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AA06C976-146F-B64F-AB32-CF41443E8666}"/>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86632BB-1734-014A-ACEF-5D4B78F6C3F0}"/>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811D822-37BB-794D-AA25-B3C9A45FE179}"/>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F8ECB3-B1F1-1745-A3CD-143B6A39959F}"/>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3410601-5798-824D-8308-F6FC9C2DC2C1}"/>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allocated</a:t>
            </a:r>
            <a:endParaRPr lang="zh-CN" altLang="en-US"/>
          </a:p>
        </p:txBody>
      </p:sp>
      <p:sp>
        <p:nvSpPr>
          <p:cNvPr id="18" name="矩形 17">
            <a:extLst>
              <a:ext uri="{FF2B5EF4-FFF2-40B4-BE49-F238E27FC236}">
                <a16:creationId xmlns:a16="http://schemas.microsoft.com/office/drawing/2014/main" id="{75EE43AE-3A96-5448-9BE4-A76232871FAA}"/>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allocated</a:t>
            </a:r>
            <a:endParaRPr lang="zh-CN" altLang="en-US"/>
          </a:p>
        </p:txBody>
      </p:sp>
      <p:sp>
        <p:nvSpPr>
          <p:cNvPr id="11276" name="TextBox 19">
            <a:extLst>
              <a:ext uri="{FF2B5EF4-FFF2-40B4-BE49-F238E27FC236}">
                <a16:creationId xmlns:a16="http://schemas.microsoft.com/office/drawing/2014/main" id="{40F7E1A4-1272-154D-9206-E64BBE99EC21}"/>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1277" name="TextBox 20">
            <a:extLst>
              <a:ext uri="{FF2B5EF4-FFF2-40B4-BE49-F238E27FC236}">
                <a16:creationId xmlns:a16="http://schemas.microsoft.com/office/drawing/2014/main" id="{84851982-A020-1C47-A413-2180DD976B2F}"/>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1278" name="TextBox 21">
            <a:extLst>
              <a:ext uri="{FF2B5EF4-FFF2-40B4-BE49-F238E27FC236}">
                <a16:creationId xmlns:a16="http://schemas.microsoft.com/office/drawing/2014/main" id="{0AC73467-7F74-7049-B17A-77CC0982049B}"/>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1279" name="内容占位符 2">
            <a:extLst>
              <a:ext uri="{FF2B5EF4-FFF2-40B4-BE49-F238E27FC236}">
                <a16:creationId xmlns:a16="http://schemas.microsoft.com/office/drawing/2014/main" id="{ED2801E3-082E-7844-B4E4-7FCBFC694C58}"/>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FontTx/>
              <a:buNone/>
            </a:pPr>
            <a:endParaRPr lang="en-US" altLang="zh-CN" dirty="0"/>
          </a:p>
          <a:p>
            <a:r>
              <a:rPr lang="en-US" altLang="zh-CN" dirty="0"/>
              <a:t>Contiguous allocation</a:t>
            </a:r>
          </a:p>
          <a:p>
            <a:r>
              <a:rPr lang="en-US" altLang="zh-CN" dirty="0"/>
              <a:t>Direct memory access</a:t>
            </a:r>
          </a:p>
        </p:txBody>
      </p:sp>
    </p:spTree>
    <p:extLst>
      <p:ext uri="{BB962C8B-B14F-4D97-AF65-F5344CB8AC3E}">
        <p14:creationId xmlns:p14="http://schemas.microsoft.com/office/powerpoint/2010/main" val="4070832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1A276516-EBEA-4545-9FE7-743C7378A864}"/>
              </a:ext>
            </a:extLst>
          </p:cNvPr>
          <p:cNvSpPr>
            <a:spLocks noGrp="1"/>
          </p:cNvSpPr>
          <p:nvPr>
            <p:ph type="title"/>
          </p:nvPr>
        </p:nvSpPr>
        <p:spPr/>
        <p:txBody>
          <a:bodyPr/>
          <a:lstStyle/>
          <a:p>
            <a:r>
              <a:rPr lang="en-US" altLang="zh-CN" dirty="0"/>
              <a:t>Prior to Virtual Memory</a:t>
            </a:r>
            <a:endParaRPr lang="zh-CN" altLang="en-US" dirty="0"/>
          </a:p>
        </p:txBody>
      </p:sp>
      <p:sp>
        <p:nvSpPr>
          <p:cNvPr id="12291" name="内容占位符 2">
            <a:extLst>
              <a:ext uri="{FF2B5EF4-FFF2-40B4-BE49-F238E27FC236}">
                <a16:creationId xmlns:a16="http://schemas.microsoft.com/office/drawing/2014/main" id="{EC7A09F7-D292-3C41-9CDF-51E070940AE9}"/>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i="1" dirty="0"/>
              <a:t> </a:t>
            </a:r>
            <a:r>
              <a:rPr lang="en-US" altLang="zh-CN" i="1" dirty="0">
                <a:solidFill>
                  <a:srgbClr val="FF0000"/>
                </a:solidFill>
              </a:rPr>
              <a:t>efficiency</a:t>
            </a:r>
            <a:r>
              <a:rPr lang="en-US" altLang="zh-CN" i="1" dirty="0"/>
              <a:t>?</a:t>
            </a:r>
            <a:endParaRPr lang="zh-CN" altLang="en-US" i="1" dirty="0"/>
          </a:p>
        </p:txBody>
      </p:sp>
      <p:sp>
        <p:nvSpPr>
          <p:cNvPr id="5" name="圆角矩形 4">
            <a:extLst>
              <a:ext uri="{FF2B5EF4-FFF2-40B4-BE49-F238E27FC236}">
                <a16:creationId xmlns:a16="http://schemas.microsoft.com/office/drawing/2014/main" id="{9DE8C704-94DF-7142-9BA2-87358519932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BD220FE4-490A-6B4D-AC6A-27312E9D31A2}"/>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F6FEBC57-D5E5-CD47-B4DD-6915202A869D}"/>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2632D1CA-4DE0-3B48-88C6-9E170556323C}"/>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65220F8-EDFE-C74E-B225-621B2AE2B8D5}"/>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57A1B2B-42F2-DE46-BC05-E9E802359B9B}"/>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B144E1F-B51F-2C49-B0E0-0D28C04AF4D7}"/>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E9E70A3-0AA3-154D-A68D-134640B9D0BE}"/>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140476A5-99A6-4645-A9E3-C84C451911C6}"/>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301" name="TextBox 19">
            <a:extLst>
              <a:ext uri="{FF2B5EF4-FFF2-40B4-BE49-F238E27FC236}">
                <a16:creationId xmlns:a16="http://schemas.microsoft.com/office/drawing/2014/main" id="{E2680B38-D980-F14F-BE96-976A08584470}"/>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2302" name="TextBox 20">
            <a:extLst>
              <a:ext uri="{FF2B5EF4-FFF2-40B4-BE49-F238E27FC236}">
                <a16:creationId xmlns:a16="http://schemas.microsoft.com/office/drawing/2014/main" id="{AFE27369-7C61-FA42-B7E1-6043820031DD}"/>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2303" name="TextBox 21">
            <a:extLst>
              <a:ext uri="{FF2B5EF4-FFF2-40B4-BE49-F238E27FC236}">
                <a16:creationId xmlns:a16="http://schemas.microsoft.com/office/drawing/2014/main" id="{CF7AE437-75A2-2F4C-B5EC-BE5EA7D2EE57}"/>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F9EB128C-5E97-044F-8435-091FB2946903}"/>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used</a:t>
            </a:r>
            <a:endParaRPr lang="zh-CN" altLang="en-US" dirty="0"/>
          </a:p>
        </p:txBody>
      </p:sp>
      <p:sp>
        <p:nvSpPr>
          <p:cNvPr id="19" name="矩形 18">
            <a:extLst>
              <a:ext uri="{FF2B5EF4-FFF2-40B4-BE49-F238E27FC236}">
                <a16:creationId xmlns:a16="http://schemas.microsoft.com/office/drawing/2014/main" id="{8555810D-1047-7144-B299-2541222566C1}"/>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Tree>
    <p:extLst>
      <p:ext uri="{BB962C8B-B14F-4D97-AF65-F5344CB8AC3E}">
        <p14:creationId xmlns:p14="http://schemas.microsoft.com/office/powerpoint/2010/main" val="656723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40B055B9-5AB0-0748-B1DD-DF923D951251}"/>
              </a:ext>
            </a:extLst>
          </p:cNvPr>
          <p:cNvSpPr>
            <a:spLocks noGrp="1"/>
          </p:cNvSpPr>
          <p:nvPr>
            <p:ph type="title"/>
          </p:nvPr>
        </p:nvSpPr>
        <p:spPr/>
        <p:txBody>
          <a:bodyPr/>
          <a:lstStyle/>
          <a:p>
            <a:r>
              <a:rPr lang="en-US" altLang="zh-CN" dirty="0"/>
              <a:t>Prior to Virtual Memory</a:t>
            </a:r>
            <a:endParaRPr lang="zh-CN" altLang="en-US" dirty="0"/>
          </a:p>
        </p:txBody>
      </p:sp>
      <p:sp>
        <p:nvSpPr>
          <p:cNvPr id="13315" name="内容占位符 2">
            <a:extLst>
              <a:ext uri="{FF2B5EF4-FFF2-40B4-BE49-F238E27FC236}">
                <a16:creationId xmlns:a16="http://schemas.microsoft.com/office/drawing/2014/main" id="{9CD5BE9D-B1E5-D44B-84AA-98242BCB3BF8}"/>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 </a:t>
            </a:r>
            <a:r>
              <a:rPr lang="en-US" altLang="zh-CN" i="1">
                <a:solidFill>
                  <a:srgbClr val="FF0000"/>
                </a:solidFill>
              </a:rPr>
              <a:t>protection</a:t>
            </a:r>
            <a:r>
              <a:rPr lang="en-US" altLang="zh-CN" i="1"/>
              <a:t>?</a:t>
            </a:r>
            <a:endParaRPr lang="zh-CN" altLang="en-US"/>
          </a:p>
        </p:txBody>
      </p:sp>
      <p:sp>
        <p:nvSpPr>
          <p:cNvPr id="5" name="圆角矩形 4">
            <a:extLst>
              <a:ext uri="{FF2B5EF4-FFF2-40B4-BE49-F238E27FC236}">
                <a16:creationId xmlns:a16="http://schemas.microsoft.com/office/drawing/2014/main" id="{DF8E7159-825B-AD4E-82CC-1210591BA90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03018213-A23A-944E-AB26-1583DF441933}"/>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F764A17A-4242-D741-B40B-EE6132F9B294}"/>
              </a:ext>
            </a:extLst>
          </p:cNvPr>
          <p:cNvSpPr/>
          <p:nvPr/>
        </p:nvSpPr>
        <p:spPr>
          <a:xfrm>
            <a:off x="40386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3299D03F-BE0C-4C47-8BEF-D90CD1350A9C}"/>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76A8C14-B590-0D4E-BF3F-89BD7FB6C014}"/>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5845255-DF95-244A-A388-2043D35C58F1}"/>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DC29775-AEEE-7D46-A07A-64D7252C683B}"/>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8AADF84-C509-4E4A-8F19-0DD081040D9D}"/>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5F4D91FC-B117-D043-83E7-FE43B926117A}"/>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25" name="TextBox 19">
            <a:extLst>
              <a:ext uri="{FF2B5EF4-FFF2-40B4-BE49-F238E27FC236}">
                <a16:creationId xmlns:a16="http://schemas.microsoft.com/office/drawing/2014/main" id="{BB7DE5A6-6535-8749-B8C8-42DBADBC53EF}"/>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3326" name="TextBox 20">
            <a:extLst>
              <a:ext uri="{FF2B5EF4-FFF2-40B4-BE49-F238E27FC236}">
                <a16:creationId xmlns:a16="http://schemas.microsoft.com/office/drawing/2014/main" id="{6ECA6027-8DCC-1543-95C3-8978FE69446C}"/>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3327" name="TextBox 21">
            <a:extLst>
              <a:ext uri="{FF2B5EF4-FFF2-40B4-BE49-F238E27FC236}">
                <a16:creationId xmlns:a16="http://schemas.microsoft.com/office/drawing/2014/main" id="{822F1EB6-AF84-6440-9000-8E92616F2DA8}"/>
              </a:ext>
            </a:extLst>
          </p:cNvPr>
          <p:cNvSpPr txBox="1">
            <a:spLocks noChangeArrowheads="1"/>
          </p:cNvSpPr>
          <p:nvPr/>
        </p:nvSpPr>
        <p:spPr bwMode="auto">
          <a:xfrm>
            <a:off x="31242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E98607C6-431B-834B-83C3-F0CB8C3A9E36}"/>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5B438EA2-60E3-604D-AF9D-BFFEB71AC9AF}"/>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cxnSp>
        <p:nvCxnSpPr>
          <p:cNvPr id="20" name="直接箭头连接符 19">
            <a:extLst>
              <a:ext uri="{FF2B5EF4-FFF2-40B4-BE49-F238E27FC236}">
                <a16:creationId xmlns:a16="http://schemas.microsoft.com/office/drawing/2014/main" id="{CF800D92-4D72-F149-BDCF-ED4CC3A2227A}"/>
              </a:ext>
            </a:extLst>
          </p:cNvPr>
          <p:cNvCxnSpPr/>
          <p:nvPr/>
        </p:nvCxnSpPr>
        <p:spPr>
          <a:xfrm>
            <a:off x="2438400" y="3048000"/>
            <a:ext cx="1600200" cy="1143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807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26940BFC-C51E-ED41-B875-42FCA1B28D3C}"/>
              </a:ext>
            </a:extLst>
          </p:cNvPr>
          <p:cNvSpPr>
            <a:spLocks noGrp="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09C3665F-C53A-2141-B430-13CA004B3EE4}"/>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77799B46-F423-F142-9805-6EDD5C74F2F2}"/>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22D9B29F-CE67-764C-A3EF-1C747889D00C}"/>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2C26AE45-8A3D-814A-A4EB-685229295DC6}"/>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BCF86AA-07ED-3042-9B6F-330DBAD0D627}"/>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4BDC90E-D440-544D-A73C-432208DD798D}"/>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BF3CE9A-EC48-8944-9788-EFC8CD674440}"/>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8FEC570-7275-DA4D-AF75-30656A5B82AF}"/>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86DD43B1-11CD-D24A-90F7-6F779E89B8EE}"/>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48" name="TextBox 19">
            <a:extLst>
              <a:ext uri="{FF2B5EF4-FFF2-40B4-BE49-F238E27FC236}">
                <a16:creationId xmlns:a16="http://schemas.microsoft.com/office/drawing/2014/main" id="{34C94369-9DE8-6145-9682-BAF0FAD68331}"/>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4349" name="TextBox 20">
            <a:extLst>
              <a:ext uri="{FF2B5EF4-FFF2-40B4-BE49-F238E27FC236}">
                <a16:creationId xmlns:a16="http://schemas.microsoft.com/office/drawing/2014/main" id="{54E7CA33-F183-4744-992B-7904FAB693AB}"/>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4350" name="TextBox 21">
            <a:extLst>
              <a:ext uri="{FF2B5EF4-FFF2-40B4-BE49-F238E27FC236}">
                <a16:creationId xmlns:a16="http://schemas.microsoft.com/office/drawing/2014/main" id="{94A09942-9943-C442-967E-2262F93B9063}"/>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FA5777CB-9CB8-9D46-BF08-D2256A0A9119}"/>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3790064C-1F6F-E54D-9079-5ECF37650D1D}"/>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4353" name="TextBox 22">
            <a:extLst>
              <a:ext uri="{FF2B5EF4-FFF2-40B4-BE49-F238E27FC236}">
                <a16:creationId xmlns:a16="http://schemas.microsoft.com/office/drawing/2014/main" id="{974BAEDF-ABF2-D44C-9A45-E77B648812A6}"/>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sp>
        <p:nvSpPr>
          <p:cNvPr id="24" name="矩形 23">
            <a:extLst>
              <a:ext uri="{FF2B5EF4-FFF2-40B4-BE49-F238E27FC236}">
                <a16:creationId xmlns:a16="http://schemas.microsoft.com/office/drawing/2014/main" id="{30EC52F2-D7D8-0E46-A5F6-2C431329C13C}"/>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5" name="矩形 24">
            <a:extLst>
              <a:ext uri="{FF2B5EF4-FFF2-40B4-BE49-F238E27FC236}">
                <a16:creationId xmlns:a16="http://schemas.microsoft.com/office/drawing/2014/main" id="{E627572C-0E7F-7644-8A8A-5457CDC354F6}"/>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cxnSp>
        <p:nvCxnSpPr>
          <p:cNvPr id="26" name="直接箭头连接符 25">
            <a:extLst>
              <a:ext uri="{FF2B5EF4-FFF2-40B4-BE49-F238E27FC236}">
                <a16:creationId xmlns:a16="http://schemas.microsoft.com/office/drawing/2014/main" id="{860526D7-7A01-484E-8504-D6552C82E5A4}"/>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48E5C0E-31DB-114E-AE86-E9056C65A63C}"/>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864D3A9-4464-B641-930A-82DDD5801C81}"/>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9307EFD-A1C6-5748-AE46-D203526549B9}"/>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360" name="内容占位符 2">
            <a:extLst>
              <a:ext uri="{FF2B5EF4-FFF2-40B4-BE49-F238E27FC236}">
                <a16:creationId xmlns:a16="http://schemas.microsoft.com/office/drawing/2014/main" id="{8DC2D0AC-9D20-FD42-B2B3-208A9211D557}"/>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Easier/flexible memory management</a:t>
            </a:r>
            <a:endParaRPr lang="zh-CN" altLang="en-US" dirty="0"/>
          </a:p>
        </p:txBody>
      </p:sp>
    </p:spTree>
    <p:extLst>
      <p:ext uri="{BB962C8B-B14F-4D97-AF65-F5344CB8AC3E}">
        <p14:creationId xmlns:p14="http://schemas.microsoft.com/office/powerpoint/2010/main" val="4187606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652FB08F-C9C3-844E-8499-A0237830EC40}"/>
              </a:ext>
            </a:extLst>
          </p:cNvPr>
          <p:cNvSpPr>
            <a:spLocks noGrp="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AB998B0A-637B-9B42-911B-F33F042A92EB}"/>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6DC1BAC3-004A-BB43-9B02-C5B7A811CA24}"/>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4A3DD312-7E5D-B240-8C58-362407640C57}"/>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CB89B131-C30F-8F49-B6AB-3A1C1F7B7070}"/>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38CA4FF-BB9F-A24C-B0E4-BA02B6CA7B44}"/>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45ACB3D-173C-A74E-8CC5-60FC50F0C6FE}"/>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98A889B-351E-4549-9EE5-1A370D3CECAF}"/>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C1521E2-55C2-8841-AA2E-B18AEC85D50D}"/>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921A5D77-A5DF-A845-9662-8C2CE5832AB6}"/>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72" name="TextBox 19">
            <a:extLst>
              <a:ext uri="{FF2B5EF4-FFF2-40B4-BE49-F238E27FC236}">
                <a16:creationId xmlns:a16="http://schemas.microsoft.com/office/drawing/2014/main" id="{140D3EF3-BC5B-9B4B-BCF7-1B47FB8D3430}"/>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5373" name="TextBox 20">
            <a:extLst>
              <a:ext uri="{FF2B5EF4-FFF2-40B4-BE49-F238E27FC236}">
                <a16:creationId xmlns:a16="http://schemas.microsoft.com/office/drawing/2014/main" id="{E10EF9E3-90A6-1C46-8080-BDC4F54096AA}"/>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5374" name="TextBox 21">
            <a:extLst>
              <a:ext uri="{FF2B5EF4-FFF2-40B4-BE49-F238E27FC236}">
                <a16:creationId xmlns:a16="http://schemas.microsoft.com/office/drawing/2014/main" id="{58CB1B9D-70CE-1F42-B9D9-C6759F9F1180}"/>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A21240AF-F323-894E-942F-1E0EA96ED499}"/>
              </a:ext>
            </a:extLst>
          </p:cNvPr>
          <p:cNvSpPr/>
          <p:nvPr/>
        </p:nvSpPr>
        <p:spPr>
          <a:xfrm>
            <a:off x="40386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828AB08D-4120-2643-AFB4-827C0B76747B}"/>
              </a:ext>
            </a:extLst>
          </p:cNvPr>
          <p:cNvSpPr/>
          <p:nvPr/>
        </p:nvSpPr>
        <p:spPr>
          <a:xfrm>
            <a:off x="40386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5377" name="TextBox 22">
            <a:extLst>
              <a:ext uri="{FF2B5EF4-FFF2-40B4-BE49-F238E27FC236}">
                <a16:creationId xmlns:a16="http://schemas.microsoft.com/office/drawing/2014/main" id="{3F95EC11-4537-D944-AE76-399A959067CD}"/>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sp>
        <p:nvSpPr>
          <p:cNvPr id="24" name="矩形 23">
            <a:extLst>
              <a:ext uri="{FF2B5EF4-FFF2-40B4-BE49-F238E27FC236}">
                <a16:creationId xmlns:a16="http://schemas.microsoft.com/office/drawing/2014/main" id="{A31AC49A-26CC-774D-A818-6FDEE59BCE3F}"/>
              </a:ext>
            </a:extLst>
          </p:cNvPr>
          <p:cNvSpPr/>
          <p:nvPr/>
        </p:nvSpPr>
        <p:spPr>
          <a:xfrm>
            <a:off x="7391400" y="2286000"/>
            <a:ext cx="1371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5" name="矩形 24">
            <a:extLst>
              <a:ext uri="{FF2B5EF4-FFF2-40B4-BE49-F238E27FC236}">
                <a16:creationId xmlns:a16="http://schemas.microsoft.com/office/drawing/2014/main" id="{A5369A8A-75E5-9A42-A558-FA36935F7F05}"/>
              </a:ext>
            </a:extLst>
          </p:cNvPr>
          <p:cNvSpPr/>
          <p:nvPr/>
        </p:nvSpPr>
        <p:spPr>
          <a:xfrm>
            <a:off x="7391400" y="3810000"/>
            <a:ext cx="1371600" cy="609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cxnSp>
        <p:nvCxnSpPr>
          <p:cNvPr id="26" name="直接箭头连接符 25">
            <a:extLst>
              <a:ext uri="{FF2B5EF4-FFF2-40B4-BE49-F238E27FC236}">
                <a16:creationId xmlns:a16="http://schemas.microsoft.com/office/drawing/2014/main" id="{F2841655-D516-CB44-98F5-57D0A9CF79A3}"/>
              </a:ext>
            </a:extLst>
          </p:cNvPr>
          <p:cNvCxnSpPr/>
          <p:nvPr/>
        </p:nvCxnSpPr>
        <p:spPr>
          <a:xfrm>
            <a:off x="5410200" y="22860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B89326D-A8C9-5F49-AC48-94FEB36B4823}"/>
              </a:ext>
            </a:extLst>
          </p:cNvPr>
          <p:cNvCxnSpPr/>
          <p:nvPr/>
        </p:nvCxnSpPr>
        <p:spPr>
          <a:xfrm>
            <a:off x="5410200" y="27432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73BA43F-A87B-6742-B39B-24242CB4B8AD}"/>
              </a:ext>
            </a:extLst>
          </p:cNvPr>
          <p:cNvCxnSpPr/>
          <p:nvPr/>
        </p:nvCxnSpPr>
        <p:spPr>
          <a:xfrm>
            <a:off x="5410200" y="38100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DDE0D05-AF5C-1E4D-9B18-20BDAA1793A0}"/>
              </a:ext>
            </a:extLst>
          </p:cNvPr>
          <p:cNvCxnSpPr/>
          <p:nvPr/>
        </p:nvCxnSpPr>
        <p:spPr>
          <a:xfrm>
            <a:off x="5410200" y="4419600"/>
            <a:ext cx="19812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384" name="内容占位符 2">
            <a:extLst>
              <a:ext uri="{FF2B5EF4-FFF2-40B4-BE49-F238E27FC236}">
                <a16:creationId xmlns:a16="http://schemas.microsoft.com/office/drawing/2014/main" id="{58D8AEB4-85C2-8D4A-AB35-236306798C79}"/>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Share a smaller amount of physical memory among many processes</a:t>
            </a:r>
            <a:endParaRPr lang="zh-CN" altLang="en-US"/>
          </a:p>
        </p:txBody>
      </p:sp>
    </p:spTree>
    <p:extLst>
      <p:ext uri="{BB962C8B-B14F-4D97-AF65-F5344CB8AC3E}">
        <p14:creationId xmlns:p14="http://schemas.microsoft.com/office/powerpoint/2010/main" val="1307110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80F001DC-33D9-4447-8A83-243DD7FF1117}"/>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Physical memory allocations </a:t>
            </a:r>
          </a:p>
          <a:p>
            <a:pPr>
              <a:buFontTx/>
              <a:buNone/>
            </a:pPr>
            <a:r>
              <a:rPr lang="en-US" altLang="zh-CN" dirty="0"/>
              <a:t>	need not be contiguous</a:t>
            </a:r>
            <a:endParaRPr lang="zh-CN" altLang="en-US" dirty="0"/>
          </a:p>
        </p:txBody>
      </p:sp>
      <p:sp>
        <p:nvSpPr>
          <p:cNvPr id="16387" name="标题 1">
            <a:extLst>
              <a:ext uri="{FF2B5EF4-FFF2-40B4-BE49-F238E27FC236}">
                <a16:creationId xmlns:a16="http://schemas.microsoft.com/office/drawing/2014/main" id="{90F3E412-06EC-E547-84A1-CD27F68AB732}"/>
              </a:ext>
            </a:extLst>
          </p:cNvPr>
          <p:cNvSpPr>
            <a:spLocks noGrp="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2548C691-8C13-7A4C-9D3C-110EB985B5DC}"/>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5C0A3CEE-222C-BD48-A006-1AAD428847C7}"/>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14CB2E28-B789-4A47-8E66-35CB6F929F0F}"/>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946B1F0E-6EAB-F546-9E6F-191EABB88133}"/>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AAC83602-36E1-824F-9528-5F7C0DF35551}"/>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BC88385-D422-1743-9416-21A2508294C0}"/>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F631281-B0E7-4D4C-BA73-B3248DCECD95}"/>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7DC48C2-91ED-5941-A8D6-0B1A7D9F33F0}"/>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597F1D64-6682-284D-9409-779BAD058DFB}"/>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97" name="TextBox 19">
            <a:extLst>
              <a:ext uri="{FF2B5EF4-FFF2-40B4-BE49-F238E27FC236}">
                <a16:creationId xmlns:a16="http://schemas.microsoft.com/office/drawing/2014/main" id="{58745C54-35A4-AF45-BD0A-776D06AD33FC}"/>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6398" name="TextBox 20">
            <a:extLst>
              <a:ext uri="{FF2B5EF4-FFF2-40B4-BE49-F238E27FC236}">
                <a16:creationId xmlns:a16="http://schemas.microsoft.com/office/drawing/2014/main" id="{73A2FAE2-7D19-5C4C-87AA-23865E011C2D}"/>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6399" name="TextBox 21">
            <a:extLst>
              <a:ext uri="{FF2B5EF4-FFF2-40B4-BE49-F238E27FC236}">
                <a16:creationId xmlns:a16="http://schemas.microsoft.com/office/drawing/2014/main" id="{CC2475A6-2ACB-AF4A-A097-41FB2AFCAACC}"/>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C877D016-68C9-F845-B1B8-4AB5F826AD61}"/>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A609C2A3-61A9-5346-8BA5-25049FB1221B}"/>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6402" name="TextBox 22">
            <a:extLst>
              <a:ext uri="{FF2B5EF4-FFF2-40B4-BE49-F238E27FC236}">
                <a16:creationId xmlns:a16="http://schemas.microsoft.com/office/drawing/2014/main" id="{9B2008A1-D135-264B-90A7-5995ED8E7DF8}"/>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cxnSp>
        <p:nvCxnSpPr>
          <p:cNvPr id="26" name="直接箭头连接符 25">
            <a:extLst>
              <a:ext uri="{FF2B5EF4-FFF2-40B4-BE49-F238E27FC236}">
                <a16:creationId xmlns:a16="http://schemas.microsoft.com/office/drawing/2014/main" id="{A7C04A3D-11B0-FF4C-868A-BBF99DD5F41F}"/>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9A5A934-2138-6A4B-84B4-4BE742C9C7BD}"/>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70BB3B4-656E-2841-8C19-4B7E67751835}"/>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EDA039C-1C83-D049-AFF0-FF954D679562}"/>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78375467-527B-6A48-B1FC-CFF27C5483B7}"/>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9" name="矩形 28">
            <a:extLst>
              <a:ext uri="{FF2B5EF4-FFF2-40B4-BE49-F238E27FC236}">
                <a16:creationId xmlns:a16="http://schemas.microsoft.com/office/drawing/2014/main" id="{D8C5062B-69EF-3E4E-B2AA-9A85AA74ACA7}"/>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0" name="矩形 29">
            <a:extLst>
              <a:ext uri="{FF2B5EF4-FFF2-40B4-BE49-F238E27FC236}">
                <a16:creationId xmlns:a16="http://schemas.microsoft.com/office/drawing/2014/main" id="{4E6C6E0C-CDA7-9645-B797-DAED0494DF43}"/>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3" name="矩形 32">
            <a:extLst>
              <a:ext uri="{FF2B5EF4-FFF2-40B4-BE49-F238E27FC236}">
                <a16:creationId xmlns:a16="http://schemas.microsoft.com/office/drawing/2014/main" id="{A3DDEFF4-AC4E-AB40-9E9D-DF5EE3096509}"/>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4" name="矩形 33">
            <a:extLst>
              <a:ext uri="{FF2B5EF4-FFF2-40B4-BE49-F238E27FC236}">
                <a16:creationId xmlns:a16="http://schemas.microsoft.com/office/drawing/2014/main" id="{0DAB9850-C8C7-CE4E-B5EE-FEF6C08FC5E1}"/>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5" name="矩形 34">
            <a:extLst>
              <a:ext uri="{FF2B5EF4-FFF2-40B4-BE49-F238E27FC236}">
                <a16:creationId xmlns:a16="http://schemas.microsoft.com/office/drawing/2014/main" id="{996C33E8-D65D-CE49-94E1-9AEE78B30EF9}"/>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Tree>
    <p:extLst>
      <p:ext uri="{BB962C8B-B14F-4D97-AF65-F5344CB8AC3E}">
        <p14:creationId xmlns:p14="http://schemas.microsoft.com/office/powerpoint/2010/main" val="2508153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747E7FD0-BEB5-9F4A-B3F8-584E5B5097B9}"/>
              </a:ext>
            </a:extLst>
          </p:cNvPr>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memory protection;</a:t>
            </a:r>
          </a:p>
          <a:p>
            <a:pPr>
              <a:buFontTx/>
              <a:buNone/>
            </a:pPr>
            <a:r>
              <a:rPr lang="en-US" altLang="zh-CN"/>
              <a:t>	process isolation</a:t>
            </a:r>
          </a:p>
        </p:txBody>
      </p:sp>
      <p:sp>
        <p:nvSpPr>
          <p:cNvPr id="17411" name="标题 1">
            <a:extLst>
              <a:ext uri="{FF2B5EF4-FFF2-40B4-BE49-F238E27FC236}">
                <a16:creationId xmlns:a16="http://schemas.microsoft.com/office/drawing/2014/main" id="{B1C7F509-BD70-F147-9D03-20ABE236982B}"/>
              </a:ext>
            </a:extLst>
          </p:cNvPr>
          <p:cNvSpPr>
            <a:spLocks noGrp="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0764A489-E1FF-0E4B-B1DF-C8DAA3480D01}"/>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0DB7292D-67C2-6144-BEF7-1295268A9921}"/>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260D85B9-7015-0447-AC80-FB673479E952}"/>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DD72ED35-5478-234E-9EBE-C109CA59ABF7}"/>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251EEA5-1702-5C40-B947-00886A8C2AB3}"/>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06E1460-671A-1946-BBB7-2EC10A64790B}"/>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2EFC45F-42EE-BD40-8E68-BD60B06B4D31}"/>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E6563B9-C954-A34C-9476-65A32A079A63}"/>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7373BF6D-0353-E64B-A7D8-E582C9FF18AD}"/>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421" name="TextBox 19">
            <a:extLst>
              <a:ext uri="{FF2B5EF4-FFF2-40B4-BE49-F238E27FC236}">
                <a16:creationId xmlns:a16="http://schemas.microsoft.com/office/drawing/2014/main" id="{F7D5B826-4AE8-5440-A1EE-DB8EBCB94F99}"/>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7422" name="TextBox 20">
            <a:extLst>
              <a:ext uri="{FF2B5EF4-FFF2-40B4-BE49-F238E27FC236}">
                <a16:creationId xmlns:a16="http://schemas.microsoft.com/office/drawing/2014/main" id="{135DE83C-C082-C748-BA45-116087583704}"/>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7423" name="TextBox 21">
            <a:extLst>
              <a:ext uri="{FF2B5EF4-FFF2-40B4-BE49-F238E27FC236}">
                <a16:creationId xmlns:a16="http://schemas.microsoft.com/office/drawing/2014/main" id="{39E84111-0368-3E4C-B9EC-947D58EFC158}"/>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142259C4-C59E-AC40-92F3-7CD8C0184CE0}"/>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744B619D-F6DE-044C-9FD0-CB1DAB25EB17}"/>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7426" name="TextBox 22">
            <a:extLst>
              <a:ext uri="{FF2B5EF4-FFF2-40B4-BE49-F238E27FC236}">
                <a16:creationId xmlns:a16="http://schemas.microsoft.com/office/drawing/2014/main" id="{723D67E8-1FE5-554C-8C1F-8DB5CE658900}"/>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cxnSp>
        <p:nvCxnSpPr>
          <p:cNvPr id="26" name="直接箭头连接符 25">
            <a:extLst>
              <a:ext uri="{FF2B5EF4-FFF2-40B4-BE49-F238E27FC236}">
                <a16:creationId xmlns:a16="http://schemas.microsoft.com/office/drawing/2014/main" id="{53F005F1-F01D-9848-A0B0-F3B96E5083F6}"/>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5FF4712-A5FC-E341-A23F-E6233A3ABC0B}"/>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45E09D3-8DF7-F54C-B0BC-379877236791}"/>
              </a:ext>
            </a:extLst>
          </p:cNvPr>
          <p:cNvCxnSpPr>
            <a:stCxn id="29" idx="3"/>
            <a:endCxn id="35" idx="1"/>
          </p:cNvCxnSpPr>
          <p:nvPr/>
        </p:nvCxnSpPr>
        <p:spPr>
          <a:xfrm>
            <a:off x="5410200" y="3962400"/>
            <a:ext cx="1981200" cy="10668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7176776-B209-574D-85CC-EFA4302ACC5E}"/>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9AA495D-7418-F84D-B504-31ADC469A992}"/>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9" name="矩形 28">
            <a:extLst>
              <a:ext uri="{FF2B5EF4-FFF2-40B4-BE49-F238E27FC236}">
                <a16:creationId xmlns:a16="http://schemas.microsoft.com/office/drawing/2014/main" id="{AA1BE1D1-349B-4641-B31A-D4C841ABBEB2}"/>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0" name="矩形 29">
            <a:extLst>
              <a:ext uri="{FF2B5EF4-FFF2-40B4-BE49-F238E27FC236}">
                <a16:creationId xmlns:a16="http://schemas.microsoft.com/office/drawing/2014/main" id="{7AF6BC6D-1F87-9742-B9EB-17FFB056F57E}"/>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3" name="矩形 32">
            <a:extLst>
              <a:ext uri="{FF2B5EF4-FFF2-40B4-BE49-F238E27FC236}">
                <a16:creationId xmlns:a16="http://schemas.microsoft.com/office/drawing/2014/main" id="{6175DEE4-D33A-4442-BD06-0EEC01F9C93D}"/>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4" name="矩形 33">
            <a:extLst>
              <a:ext uri="{FF2B5EF4-FFF2-40B4-BE49-F238E27FC236}">
                <a16:creationId xmlns:a16="http://schemas.microsoft.com/office/drawing/2014/main" id="{322A1A1E-36EA-5546-B293-20428FCCDF0F}"/>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5" name="矩形 34">
            <a:extLst>
              <a:ext uri="{FF2B5EF4-FFF2-40B4-BE49-F238E27FC236}">
                <a16:creationId xmlns:a16="http://schemas.microsoft.com/office/drawing/2014/main" id="{FD0EE136-F166-A240-A6FC-D682D7293D81}"/>
              </a:ext>
            </a:extLst>
          </p:cNvPr>
          <p:cNvSpPr/>
          <p:nvPr/>
        </p:nvSpPr>
        <p:spPr>
          <a:xfrm>
            <a:off x="7391400" y="4876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cxnSp>
        <p:nvCxnSpPr>
          <p:cNvPr id="36" name="直接箭头连接符 35">
            <a:extLst>
              <a:ext uri="{FF2B5EF4-FFF2-40B4-BE49-F238E27FC236}">
                <a16:creationId xmlns:a16="http://schemas.microsoft.com/office/drawing/2014/main" id="{17FEC0A4-10AF-924D-86D2-6E8A497C17A6}"/>
              </a:ext>
            </a:extLst>
          </p:cNvPr>
          <p:cNvCxnSpPr/>
          <p:nvPr/>
        </p:nvCxnSpPr>
        <p:spPr>
          <a:xfrm>
            <a:off x="0" y="3581400"/>
            <a:ext cx="6019800" cy="1588"/>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923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7171"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9"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
        <p:nvSpPr>
          <p:cNvPr id="11" name="Rectangle 2"/>
          <p:cNvSpPr txBox="1">
            <a:spLocks noChangeArrowheads="1"/>
          </p:cNvSpPr>
          <p:nvPr/>
        </p:nvSpPr>
        <p:spPr bwMode="auto">
          <a:xfrm>
            <a:off x="0" y="46736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organization</a:t>
            </a:r>
          </a:p>
        </p:txBody>
      </p:sp>
      <p:sp>
        <p:nvSpPr>
          <p:cNvPr id="12" name="Rectangle 2"/>
          <p:cNvSpPr txBox="1">
            <a:spLocks noChangeArrowheads="1"/>
          </p:cNvSpPr>
          <p:nvPr/>
        </p:nvSpPr>
        <p:spPr bwMode="auto">
          <a:xfrm>
            <a:off x="0" y="58293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d</a:t>
            </a:r>
            <a:r>
              <a:rPr lang="en-US" altLang="zh-CN" sz="4400" b="1" kern="0" err="1">
                <a:solidFill>
                  <a:schemeClr val="tx2"/>
                </a:solidFill>
                <a:latin typeface="+mj-lt"/>
                <a:ea typeface="+mj-ea"/>
                <a:cs typeface="+mj-cs"/>
              </a:rPr>
              <a:t>igital</a:t>
            </a:r>
            <a:r>
              <a:rPr lang="en-US" altLang="zh-CN" sz="4400" b="1" kern="0">
                <a:solidFill>
                  <a:schemeClr val="tx2"/>
                </a:solidFill>
                <a:latin typeface="+mj-lt"/>
                <a:ea typeface="+mj-ea"/>
                <a:cs typeface="+mj-cs"/>
              </a:rPr>
              <a:t> logic</a:t>
            </a:r>
          </a:p>
        </p:txBody>
      </p:sp>
      <p:sp>
        <p:nvSpPr>
          <p:cNvPr id="14"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operating system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6667E440-FA99-6742-9000-86211A6381A9}"/>
              </a:ext>
            </a:extLst>
          </p:cNvPr>
          <p:cNvSpPr>
            <a:spLocks noGrp="1"/>
          </p:cNvSpPr>
          <p:nvPr>
            <p:ph type="title"/>
          </p:nvPr>
        </p:nvSpPr>
        <p:spPr/>
        <p:txBody>
          <a:bodyPr/>
          <a:lstStyle/>
          <a:p>
            <a:r>
              <a:rPr lang="en-US" altLang="zh-CN" dirty="0">
                <a:solidFill>
                  <a:schemeClr val="bg1"/>
                </a:solidFill>
              </a:rPr>
              <a:t>Prior to </a:t>
            </a:r>
            <a:r>
              <a:rPr lang="en-US" altLang="zh-CN" dirty="0"/>
              <a:t>Virtual Memory</a:t>
            </a:r>
            <a:endParaRPr lang="zh-CN" altLang="en-US" dirty="0"/>
          </a:p>
        </p:txBody>
      </p:sp>
      <p:sp>
        <p:nvSpPr>
          <p:cNvPr id="5" name="圆角矩形 4">
            <a:extLst>
              <a:ext uri="{FF2B5EF4-FFF2-40B4-BE49-F238E27FC236}">
                <a16:creationId xmlns:a16="http://schemas.microsoft.com/office/drawing/2014/main" id="{E3A3EBC2-2DE2-2549-9A73-5B8F5ABE23A5}"/>
              </a:ext>
            </a:extLst>
          </p:cNvPr>
          <p:cNvSpPr/>
          <p:nvPr/>
        </p:nvSpPr>
        <p:spPr>
          <a:xfrm>
            <a:off x="1600200" y="2743200"/>
            <a:ext cx="838200" cy="609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a:extLst>
              <a:ext uri="{FF2B5EF4-FFF2-40B4-BE49-F238E27FC236}">
                <a16:creationId xmlns:a16="http://schemas.microsoft.com/office/drawing/2014/main" id="{1E3547E0-89C6-184D-99C1-D05E49863826}"/>
              </a:ext>
            </a:extLst>
          </p:cNvPr>
          <p:cNvSpPr/>
          <p:nvPr/>
        </p:nvSpPr>
        <p:spPr>
          <a:xfrm>
            <a:off x="1600200" y="3810000"/>
            <a:ext cx="8382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7BBE1E08-F099-5B4B-9C8B-87238BDC0A6E}"/>
              </a:ext>
            </a:extLst>
          </p:cNvPr>
          <p:cNvSpPr/>
          <p:nvPr/>
        </p:nvSpPr>
        <p:spPr>
          <a:xfrm>
            <a:off x="7391400" y="1600200"/>
            <a:ext cx="1371600" cy="4572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a:extLst>
              <a:ext uri="{FF2B5EF4-FFF2-40B4-BE49-F238E27FC236}">
                <a16:creationId xmlns:a16="http://schemas.microsoft.com/office/drawing/2014/main" id="{8E0BC42C-D6E3-4E41-A496-9FCEC6054D77}"/>
              </a:ext>
            </a:extLst>
          </p:cNvPr>
          <p:cNvCxnSpPr/>
          <p:nvPr/>
        </p:nvCxnSpPr>
        <p:spPr>
          <a:xfrm flipV="1">
            <a:off x="2362200" y="2286000"/>
            <a:ext cx="1676400" cy="4572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B8A63C1-9244-894F-8663-73AEAC5F5780}"/>
              </a:ext>
            </a:extLst>
          </p:cNvPr>
          <p:cNvCxnSpPr/>
          <p:nvPr/>
        </p:nvCxnSpPr>
        <p:spPr>
          <a:xfrm>
            <a:off x="2362200" y="3352800"/>
            <a:ext cx="16764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A8B7EA8-C14D-6847-BAA2-750DF9342524}"/>
              </a:ext>
            </a:extLst>
          </p:cNvPr>
          <p:cNvCxnSpPr/>
          <p:nvPr/>
        </p:nvCxnSpPr>
        <p:spPr>
          <a:xfrm>
            <a:off x="2362200" y="3810000"/>
            <a:ext cx="1676400" cy="15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269D713-84AB-914A-87C9-94EC8A8D86AF}"/>
              </a:ext>
            </a:extLst>
          </p:cNvPr>
          <p:cNvCxnSpPr/>
          <p:nvPr/>
        </p:nvCxnSpPr>
        <p:spPr>
          <a:xfrm>
            <a:off x="2362200" y="4419600"/>
            <a:ext cx="1676400" cy="609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8D5E3D9-23AB-5D46-A032-9A5343C3360F}"/>
              </a:ext>
            </a:extLst>
          </p:cNvPr>
          <p:cNvSpPr/>
          <p:nvPr/>
        </p:nvSpPr>
        <p:spPr>
          <a:xfrm>
            <a:off x="4038600" y="2286000"/>
            <a:ext cx="1371600" cy="1066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880D62DF-1AA2-8543-B6D8-AAB575923FCD}"/>
              </a:ext>
            </a:extLst>
          </p:cNvPr>
          <p:cNvSpPr/>
          <p:nvPr/>
        </p:nvSpPr>
        <p:spPr>
          <a:xfrm>
            <a:off x="4038600" y="3810000"/>
            <a:ext cx="1371600" cy="1219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44" name="TextBox 19">
            <a:extLst>
              <a:ext uri="{FF2B5EF4-FFF2-40B4-BE49-F238E27FC236}">
                <a16:creationId xmlns:a16="http://schemas.microsoft.com/office/drawing/2014/main" id="{6060018C-D5BB-EA49-8B5B-EC9718C95CE9}"/>
              </a:ext>
            </a:extLst>
          </p:cNvPr>
          <p:cNvSpPr txBox="1">
            <a:spLocks noChangeArrowheads="1"/>
          </p:cNvSpPr>
          <p:nvPr/>
        </p:nvSpPr>
        <p:spPr bwMode="auto">
          <a:xfrm>
            <a:off x="304800" y="27432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A</a:t>
            </a:r>
            <a:endParaRPr lang="zh-CN" altLang="en-US"/>
          </a:p>
        </p:txBody>
      </p:sp>
      <p:sp>
        <p:nvSpPr>
          <p:cNvPr id="18445" name="TextBox 20">
            <a:extLst>
              <a:ext uri="{FF2B5EF4-FFF2-40B4-BE49-F238E27FC236}">
                <a16:creationId xmlns:a16="http://schemas.microsoft.com/office/drawing/2014/main" id="{7ED48B4B-3A4D-2F49-BEC0-8EE66C8F0004}"/>
              </a:ext>
            </a:extLst>
          </p:cNvPr>
          <p:cNvSpPr txBox="1">
            <a:spLocks noChangeArrowheads="1"/>
          </p:cNvSpPr>
          <p:nvPr/>
        </p:nvSpPr>
        <p:spPr bwMode="auto">
          <a:xfrm>
            <a:off x="304800" y="381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Process B</a:t>
            </a:r>
            <a:endParaRPr lang="zh-CN" altLang="en-US"/>
          </a:p>
        </p:txBody>
      </p:sp>
      <p:sp>
        <p:nvSpPr>
          <p:cNvPr id="18446" name="TextBox 21">
            <a:extLst>
              <a:ext uri="{FF2B5EF4-FFF2-40B4-BE49-F238E27FC236}">
                <a16:creationId xmlns:a16="http://schemas.microsoft.com/office/drawing/2014/main" id="{CACF6FF9-7AB3-9849-B169-74CBC35BD7F6}"/>
              </a:ext>
            </a:extLst>
          </p:cNvPr>
          <p:cNvSpPr txBox="1">
            <a:spLocks noChangeArrowheads="1"/>
          </p:cNvSpPr>
          <p:nvPr/>
        </p:nvSpPr>
        <p:spPr bwMode="auto">
          <a:xfrm>
            <a:off x="6477000" y="12954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Main/Physical Memory</a:t>
            </a:r>
            <a:endParaRPr lang="zh-CN" altLang="en-US"/>
          </a:p>
        </p:txBody>
      </p:sp>
      <p:sp>
        <p:nvSpPr>
          <p:cNvPr id="16" name="矩形 15">
            <a:extLst>
              <a:ext uri="{FF2B5EF4-FFF2-40B4-BE49-F238E27FC236}">
                <a16:creationId xmlns:a16="http://schemas.microsoft.com/office/drawing/2014/main" id="{C646AE00-0EF2-F243-A8A3-6D3FFCE15350}"/>
              </a:ext>
            </a:extLst>
          </p:cNvPr>
          <p:cNvSpPr/>
          <p:nvPr/>
        </p:nvSpPr>
        <p:spPr>
          <a:xfrm>
            <a:off x="4038600" y="2514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9" name="矩形 18">
            <a:extLst>
              <a:ext uri="{FF2B5EF4-FFF2-40B4-BE49-F238E27FC236}">
                <a16:creationId xmlns:a16="http://schemas.microsoft.com/office/drawing/2014/main" id="{9F4BDE12-1D2D-574B-89F0-D506F11DF429}"/>
              </a:ext>
            </a:extLst>
          </p:cNvPr>
          <p:cNvSpPr/>
          <p:nvPr/>
        </p:nvSpPr>
        <p:spPr>
          <a:xfrm>
            <a:off x="4038600" y="41148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18449" name="TextBox 22">
            <a:extLst>
              <a:ext uri="{FF2B5EF4-FFF2-40B4-BE49-F238E27FC236}">
                <a16:creationId xmlns:a16="http://schemas.microsoft.com/office/drawing/2014/main" id="{006659B9-97D9-F44C-A993-652A16918EAC}"/>
              </a:ext>
            </a:extLst>
          </p:cNvPr>
          <p:cNvSpPr txBox="1">
            <a:spLocks noChangeArrowheads="1"/>
          </p:cNvSpPr>
          <p:nvPr/>
        </p:nvSpPr>
        <p:spPr bwMode="auto">
          <a:xfrm>
            <a:off x="3810000" y="1905000"/>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Virtual memory</a:t>
            </a:r>
            <a:endParaRPr lang="zh-CN" altLang="en-US"/>
          </a:p>
        </p:txBody>
      </p:sp>
      <p:cxnSp>
        <p:nvCxnSpPr>
          <p:cNvPr id="26" name="直接箭头连接符 25">
            <a:extLst>
              <a:ext uri="{FF2B5EF4-FFF2-40B4-BE49-F238E27FC236}">
                <a16:creationId xmlns:a16="http://schemas.microsoft.com/office/drawing/2014/main" id="{EEBB34A0-BEBF-3249-BE9D-599E9485DA4C}"/>
              </a:ext>
            </a:extLst>
          </p:cNvPr>
          <p:cNvCxnSpPr>
            <a:stCxn id="27" idx="3"/>
            <a:endCxn id="30" idx="1"/>
          </p:cNvCxnSpPr>
          <p:nvPr/>
        </p:nvCxnSpPr>
        <p:spPr>
          <a:xfrm>
            <a:off x="5410200" y="2400300"/>
            <a:ext cx="1981200" cy="158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41A91BE-2B40-6F44-9D9A-C1B4B85AC318}"/>
              </a:ext>
            </a:extLst>
          </p:cNvPr>
          <p:cNvCxnSpPr>
            <a:stCxn id="16" idx="3"/>
            <a:endCxn id="33" idx="1"/>
          </p:cNvCxnSpPr>
          <p:nvPr/>
        </p:nvCxnSpPr>
        <p:spPr>
          <a:xfrm>
            <a:off x="5410200" y="2628900"/>
            <a:ext cx="1981200" cy="152400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86FE7B8-E83F-294F-B319-3E8F902AFD2B}"/>
              </a:ext>
            </a:extLst>
          </p:cNvPr>
          <p:cNvCxnSpPr>
            <a:endCxn id="34" idx="1"/>
          </p:cNvCxnSpPr>
          <p:nvPr/>
        </p:nvCxnSpPr>
        <p:spPr>
          <a:xfrm flipV="1">
            <a:off x="5410200" y="3200400"/>
            <a:ext cx="1981200" cy="1219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DCF0E6E-9F45-F04C-9E49-FDBB7B115E7F}"/>
              </a:ext>
            </a:extLst>
          </p:cNvPr>
          <p:cNvSpPr/>
          <p:nvPr/>
        </p:nvSpPr>
        <p:spPr>
          <a:xfrm>
            <a:off x="40386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29" name="矩形 28">
            <a:extLst>
              <a:ext uri="{FF2B5EF4-FFF2-40B4-BE49-F238E27FC236}">
                <a16:creationId xmlns:a16="http://schemas.microsoft.com/office/drawing/2014/main" id="{EE90B778-5225-0845-85A1-F536CCA3F0A6}"/>
              </a:ext>
            </a:extLst>
          </p:cNvPr>
          <p:cNvSpPr/>
          <p:nvPr/>
        </p:nvSpPr>
        <p:spPr>
          <a:xfrm>
            <a:off x="4038600" y="3810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0" name="矩形 29">
            <a:extLst>
              <a:ext uri="{FF2B5EF4-FFF2-40B4-BE49-F238E27FC236}">
                <a16:creationId xmlns:a16="http://schemas.microsoft.com/office/drawing/2014/main" id="{05BB2C24-50E5-CF4A-8932-E192750D9471}"/>
              </a:ext>
            </a:extLst>
          </p:cNvPr>
          <p:cNvSpPr/>
          <p:nvPr/>
        </p:nvSpPr>
        <p:spPr>
          <a:xfrm>
            <a:off x="7391400" y="22860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3" name="矩形 32">
            <a:extLst>
              <a:ext uri="{FF2B5EF4-FFF2-40B4-BE49-F238E27FC236}">
                <a16:creationId xmlns:a16="http://schemas.microsoft.com/office/drawing/2014/main" id="{680D02DD-6ADC-AB48-A576-E3DF58B2A428}"/>
              </a:ext>
            </a:extLst>
          </p:cNvPr>
          <p:cNvSpPr/>
          <p:nvPr/>
        </p:nvSpPr>
        <p:spPr>
          <a:xfrm>
            <a:off x="7391400" y="4038600"/>
            <a:ext cx="13716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4" name="矩形 33">
            <a:extLst>
              <a:ext uri="{FF2B5EF4-FFF2-40B4-BE49-F238E27FC236}">
                <a16:creationId xmlns:a16="http://schemas.microsoft.com/office/drawing/2014/main" id="{A74F69E3-DD32-7544-ACFE-96B06B5BAC37}"/>
              </a:ext>
            </a:extLst>
          </p:cNvPr>
          <p:cNvSpPr/>
          <p:nvPr/>
        </p:nvSpPr>
        <p:spPr>
          <a:xfrm>
            <a:off x="7391400" y="30480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sp>
        <p:nvSpPr>
          <p:cNvPr id="37" name="流程图: 磁盘 36">
            <a:extLst>
              <a:ext uri="{FF2B5EF4-FFF2-40B4-BE49-F238E27FC236}">
                <a16:creationId xmlns:a16="http://schemas.microsoft.com/office/drawing/2014/main" id="{24B1E30C-C976-9344-A53A-21F84979EEC5}"/>
              </a:ext>
            </a:extLst>
          </p:cNvPr>
          <p:cNvSpPr/>
          <p:nvPr/>
        </p:nvSpPr>
        <p:spPr>
          <a:xfrm>
            <a:off x="6705600" y="5562600"/>
            <a:ext cx="1371600" cy="1295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矩形 39">
            <a:extLst>
              <a:ext uri="{FF2B5EF4-FFF2-40B4-BE49-F238E27FC236}">
                <a16:creationId xmlns:a16="http://schemas.microsoft.com/office/drawing/2014/main" id="{13BD4553-3517-814D-85AA-037FACCEEE05}"/>
              </a:ext>
            </a:extLst>
          </p:cNvPr>
          <p:cNvSpPr/>
          <p:nvPr/>
        </p:nvSpPr>
        <p:spPr>
          <a:xfrm>
            <a:off x="6705600" y="6324600"/>
            <a:ext cx="1371600"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t>used</a:t>
            </a:r>
            <a:endParaRPr lang="zh-CN" altLang="en-US"/>
          </a:p>
        </p:txBody>
      </p:sp>
      <p:cxnSp>
        <p:nvCxnSpPr>
          <p:cNvPr id="31" name="直接箭头连接符 30">
            <a:extLst>
              <a:ext uri="{FF2B5EF4-FFF2-40B4-BE49-F238E27FC236}">
                <a16:creationId xmlns:a16="http://schemas.microsoft.com/office/drawing/2014/main" id="{532F8F15-8AFF-E141-B116-406E5C515CCB}"/>
              </a:ext>
            </a:extLst>
          </p:cNvPr>
          <p:cNvCxnSpPr>
            <a:stCxn id="29" idx="3"/>
            <a:endCxn id="40" idx="1"/>
          </p:cNvCxnSpPr>
          <p:nvPr/>
        </p:nvCxnSpPr>
        <p:spPr>
          <a:xfrm>
            <a:off x="5410200" y="3962400"/>
            <a:ext cx="1295400" cy="2514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8461" name="内容占位符 2">
            <a:extLst>
              <a:ext uri="{FF2B5EF4-FFF2-40B4-BE49-F238E27FC236}">
                <a16:creationId xmlns:a16="http://schemas.microsoft.com/office/drawing/2014/main" id="{EBDA9788-D20D-AA45-9567-B10A992BE13F}"/>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Introduces another level of </a:t>
            </a:r>
          </a:p>
          <a:p>
            <a:pPr>
              <a:buFontTx/>
              <a:buNone/>
            </a:pPr>
            <a:r>
              <a:rPr lang="en-US" altLang="zh-CN" dirty="0"/>
              <a:t>	secondary storage</a:t>
            </a:r>
            <a:endParaRPr lang="zh-CN" altLang="en-US" dirty="0"/>
          </a:p>
        </p:txBody>
      </p:sp>
    </p:spTree>
    <p:extLst>
      <p:ext uri="{BB962C8B-B14F-4D97-AF65-F5344CB8AC3E}">
        <p14:creationId xmlns:p14="http://schemas.microsoft.com/office/powerpoint/2010/main" val="3727178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t>Virtual Memory</a:t>
            </a:r>
          </a:p>
        </p:txBody>
      </p:sp>
      <p:sp>
        <p:nvSpPr>
          <p:cNvPr id="57347" name="Rectangle 3"/>
          <p:cNvSpPr>
            <a:spLocks noGrp="1" noChangeArrowheads="1"/>
          </p:cNvSpPr>
          <p:nvPr>
            <p:ph type="body" idx="1"/>
          </p:nvPr>
        </p:nvSpPr>
        <p:spPr/>
        <p:txBody>
          <a:bodyPr/>
          <a:lstStyle/>
          <a:p>
            <a:pPr eaLnBrk="1" hangingPunct="1"/>
            <a:r>
              <a:rPr lang="en-US" altLang="zh-CN"/>
              <a:t>Paged virtual memory</a:t>
            </a:r>
          </a:p>
          <a:p>
            <a:pPr eaLnBrk="1" hangingPunct="1">
              <a:buFontTx/>
              <a:buNone/>
            </a:pPr>
            <a:r>
              <a:rPr lang="en-US" altLang="zh-CN"/>
              <a:t>	</a:t>
            </a:r>
            <a:r>
              <a:rPr lang="en-US" altLang="zh-CN" b="1"/>
              <a:t>page</a:t>
            </a:r>
            <a:r>
              <a:rPr lang="en-US" altLang="zh-CN"/>
              <a:t>: fixed-size block</a:t>
            </a:r>
          </a:p>
          <a:p>
            <a:pPr eaLnBrk="1" hangingPunct="1"/>
            <a:r>
              <a:rPr lang="en-US" altLang="zh-CN"/>
              <a:t>Segmented virtual memory</a:t>
            </a:r>
          </a:p>
          <a:p>
            <a:pPr eaLnBrk="1" hangingPunct="1">
              <a:buFontTx/>
              <a:buNone/>
            </a:pPr>
            <a:r>
              <a:rPr lang="en-US" altLang="zh-CN"/>
              <a:t>	</a:t>
            </a:r>
            <a:r>
              <a:rPr lang="en-US" altLang="zh-CN" b="1"/>
              <a:t>segment</a:t>
            </a:r>
            <a:r>
              <a:rPr lang="en-US" altLang="zh-CN"/>
              <a:t>: variable-size block</a:t>
            </a:r>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4391025"/>
            <a:ext cx="804862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a:t>Virtual Memory</a:t>
            </a:r>
          </a:p>
        </p:txBody>
      </p:sp>
      <p:sp>
        <p:nvSpPr>
          <p:cNvPr id="58371" name="Rectangle 3"/>
          <p:cNvSpPr>
            <a:spLocks noGrp="1" noChangeArrowheads="1"/>
          </p:cNvSpPr>
          <p:nvPr>
            <p:ph type="body" idx="1"/>
          </p:nvPr>
        </p:nvSpPr>
        <p:spPr/>
        <p:txBody>
          <a:bodyPr/>
          <a:lstStyle/>
          <a:p>
            <a:pPr eaLnBrk="1" hangingPunct="1"/>
            <a:r>
              <a:rPr lang="en-US" altLang="zh-CN"/>
              <a:t>Paged virtual memory</a:t>
            </a:r>
          </a:p>
          <a:p>
            <a:pPr eaLnBrk="1" hangingPunct="1">
              <a:buFontTx/>
              <a:buNone/>
            </a:pPr>
            <a:r>
              <a:rPr lang="en-US" altLang="zh-CN"/>
              <a:t>	</a:t>
            </a:r>
            <a:r>
              <a:rPr lang="en-US" altLang="zh-CN" b="1"/>
              <a:t>page address</a:t>
            </a:r>
            <a:r>
              <a:rPr lang="en-US" altLang="zh-CN"/>
              <a:t>: page # + offset</a:t>
            </a:r>
          </a:p>
          <a:p>
            <a:pPr eaLnBrk="1" hangingPunct="1"/>
            <a:r>
              <a:rPr lang="en-US" altLang="zh-CN"/>
              <a:t>Segmented virtual memory</a:t>
            </a:r>
          </a:p>
          <a:p>
            <a:pPr eaLnBrk="1" hangingPunct="1">
              <a:buFontTx/>
              <a:buNone/>
            </a:pPr>
            <a:r>
              <a:rPr lang="en-US" altLang="zh-CN"/>
              <a:t>	</a:t>
            </a:r>
            <a:r>
              <a:rPr lang="en-US" altLang="zh-CN" b="1"/>
              <a:t>segment address</a:t>
            </a:r>
            <a:r>
              <a:rPr lang="en-US" altLang="zh-CN"/>
              <a:t>: seg # + offset</a:t>
            </a:r>
          </a:p>
        </p:txBody>
      </p:sp>
      <p:pic>
        <p:nvPicPr>
          <p:cNvPr id="5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4391025"/>
            <a:ext cx="804862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63024F9-9155-7449-B9CA-E86DC2C0546E}"/>
              </a:ext>
            </a:extLst>
          </p:cNvPr>
          <p:cNvSpPr>
            <a:spLocks noGrp="1" noChangeArrowheads="1"/>
          </p:cNvSpPr>
          <p:nvPr>
            <p:ph type="title"/>
          </p:nvPr>
        </p:nvSpPr>
        <p:spPr/>
        <p:txBody>
          <a:bodyPr/>
          <a:lstStyle/>
          <a:p>
            <a:pPr eaLnBrk="1" hangingPunct="1"/>
            <a:r>
              <a:rPr lang="en-US" altLang="zh-CN"/>
              <a:t>TLB Example</a:t>
            </a:r>
          </a:p>
        </p:txBody>
      </p:sp>
      <p:sp>
        <p:nvSpPr>
          <p:cNvPr id="38915" name="Rectangle 3">
            <a:extLst>
              <a:ext uri="{FF2B5EF4-FFF2-40B4-BE49-F238E27FC236}">
                <a16:creationId xmlns:a16="http://schemas.microsoft.com/office/drawing/2014/main" id="{8E05B72E-64EF-0148-BB52-853414B69906}"/>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38916" name="Picture 5" descr="addrtrans">
            <a:extLst>
              <a:ext uri="{FF2B5EF4-FFF2-40B4-BE49-F238E27FC236}">
                <a16:creationId xmlns:a16="http://schemas.microsoft.com/office/drawing/2014/main" id="{284E1772-1527-1B48-831A-D09684103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Line 7">
            <a:extLst>
              <a:ext uri="{FF2B5EF4-FFF2-40B4-BE49-F238E27FC236}">
                <a16:creationId xmlns:a16="http://schemas.microsoft.com/office/drawing/2014/main" id="{59DF2A5A-E6CF-594D-B71D-021B5EB1E449}"/>
              </a:ext>
            </a:extLst>
          </p:cNvPr>
          <p:cNvSpPr>
            <a:spLocks noChangeShapeType="1"/>
          </p:cNvSpPr>
          <p:nvPr/>
        </p:nvSpPr>
        <p:spPr bwMode="auto">
          <a:xfrm>
            <a:off x="838200" y="4191000"/>
            <a:ext cx="990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Text Box 8">
            <a:extLst>
              <a:ext uri="{FF2B5EF4-FFF2-40B4-BE49-F238E27FC236}">
                <a16:creationId xmlns:a16="http://schemas.microsoft.com/office/drawing/2014/main" id="{9259ABD0-660C-BD4B-A3D8-E839AD20043C}"/>
              </a:ext>
            </a:extLst>
          </p:cNvPr>
          <p:cNvSpPr txBox="1">
            <a:spLocks noChangeArrowheads="1"/>
          </p:cNvSpPr>
          <p:nvPr/>
        </p:nvSpPr>
        <p:spPr bwMode="auto">
          <a:xfrm>
            <a:off x="838200" y="21336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Steps 1&amp;2: </a:t>
            </a:r>
            <a:r>
              <a:rPr lang="en-US" altLang="zh-CN" sz="2400">
                <a:latin typeface="Verdana" panose="020B0604030504040204" pitchFamily="34" charset="0"/>
              </a:rPr>
              <a:t>send the virtual address to all tags</a:t>
            </a:r>
          </a:p>
        </p:txBody>
      </p:sp>
      <p:sp>
        <p:nvSpPr>
          <p:cNvPr id="38919" name="Text Box 9">
            <a:extLst>
              <a:ext uri="{FF2B5EF4-FFF2-40B4-BE49-F238E27FC236}">
                <a16:creationId xmlns:a16="http://schemas.microsoft.com/office/drawing/2014/main" id="{B2C38D45-EF48-CC43-B340-7B19B5755D22}"/>
              </a:ext>
            </a:extLst>
          </p:cNvPr>
          <p:cNvSpPr txBox="1">
            <a:spLocks noChangeArrowheads="1"/>
          </p:cNvSpPr>
          <p:nvPr/>
        </p:nvSpPr>
        <p:spPr bwMode="auto">
          <a:xfrm>
            <a:off x="2209800" y="2667000"/>
            <a:ext cx="6400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 2: </a:t>
            </a:r>
            <a:r>
              <a:rPr lang="en-US" altLang="zh-CN" sz="2400">
                <a:latin typeface="Verdana" panose="020B0604030504040204" pitchFamily="34" charset="0"/>
              </a:rPr>
              <a:t>check the type of mem access against protection info in TLB</a:t>
            </a:r>
          </a:p>
        </p:txBody>
      </p:sp>
      <p:sp>
        <p:nvSpPr>
          <p:cNvPr id="38920" name="TextBox 7">
            <a:extLst>
              <a:ext uri="{FF2B5EF4-FFF2-40B4-BE49-F238E27FC236}">
                <a16:creationId xmlns:a16="http://schemas.microsoft.com/office/drawing/2014/main" id="{E19A3268-0EC9-1644-BC41-B45427416708}"/>
              </a:ext>
            </a:extLst>
          </p:cNvPr>
          <p:cNvSpPr txBox="1">
            <a:spLocks noChangeArrowheads="1"/>
          </p:cNvSpPr>
          <p:nvPr/>
        </p:nvSpPr>
        <p:spPr bwMode="auto">
          <a:xfrm>
            <a:off x="0" y="6488113"/>
            <a:ext cx="36798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hlinkClick r:id="rId4"/>
              </a:rPr>
              <a:t>https://www.youtube.com/watch?v=95QpHJX55bM</a:t>
            </a:r>
            <a:r>
              <a:rPr lang="en-US" altLang="zh-CN" sz="1200"/>
              <a:t> </a:t>
            </a:r>
            <a:endParaRPr lang="zh-CN" altLang="en-US" sz="1200"/>
          </a:p>
        </p:txBody>
      </p:sp>
    </p:spTree>
    <p:extLst>
      <p:ext uri="{BB962C8B-B14F-4D97-AF65-F5344CB8AC3E}">
        <p14:creationId xmlns:p14="http://schemas.microsoft.com/office/powerpoint/2010/main" val="56136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A78328D-28DB-7549-A0D8-6C2EE641FFD0}"/>
              </a:ext>
            </a:extLst>
          </p:cNvPr>
          <p:cNvSpPr>
            <a:spLocks noGrp="1" noChangeArrowheads="1"/>
          </p:cNvSpPr>
          <p:nvPr>
            <p:ph type="title"/>
          </p:nvPr>
        </p:nvSpPr>
        <p:spPr/>
        <p:txBody>
          <a:bodyPr/>
          <a:lstStyle/>
          <a:p>
            <a:pPr eaLnBrk="1" hangingPunct="1"/>
            <a:r>
              <a:rPr lang="en-US" altLang="zh-CN"/>
              <a:t>TLB Example</a:t>
            </a:r>
          </a:p>
        </p:txBody>
      </p:sp>
      <p:sp>
        <p:nvSpPr>
          <p:cNvPr id="39939" name="Rectangle 3">
            <a:extLst>
              <a:ext uri="{FF2B5EF4-FFF2-40B4-BE49-F238E27FC236}">
                <a16:creationId xmlns:a16="http://schemas.microsoft.com/office/drawing/2014/main" id="{4CFE6F5C-CCB9-2E49-96DA-88513DA4BF72}"/>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39940" name="Picture 4" descr="addrtrans">
            <a:extLst>
              <a:ext uri="{FF2B5EF4-FFF2-40B4-BE49-F238E27FC236}">
                <a16:creationId xmlns:a16="http://schemas.microsoft.com/office/drawing/2014/main" id="{98B94BBB-6B6B-6D4A-90FA-922AB28F0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Line 5">
            <a:extLst>
              <a:ext uri="{FF2B5EF4-FFF2-40B4-BE49-F238E27FC236}">
                <a16:creationId xmlns:a16="http://schemas.microsoft.com/office/drawing/2014/main" id="{3F91BEAA-CD8B-B24D-B3FA-DD48FDAE70D0}"/>
              </a:ext>
            </a:extLst>
          </p:cNvPr>
          <p:cNvSpPr>
            <a:spLocks noChangeShapeType="1"/>
          </p:cNvSpPr>
          <p:nvPr/>
        </p:nvSpPr>
        <p:spPr bwMode="auto">
          <a:xfrm>
            <a:off x="3733800" y="64008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2" name="Text Box 6">
            <a:extLst>
              <a:ext uri="{FF2B5EF4-FFF2-40B4-BE49-F238E27FC236}">
                <a16:creationId xmlns:a16="http://schemas.microsoft.com/office/drawing/2014/main" id="{DB738978-3593-0B4F-A9C7-9E619085138A}"/>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Steps 3: </a:t>
            </a:r>
            <a:r>
              <a:rPr lang="en-US" altLang="zh-CN" sz="2400">
                <a:latin typeface="Verdana" panose="020B0604030504040204" pitchFamily="34" charset="0"/>
              </a:rPr>
              <a:t>the matching tag sends phy addr through   	      multiplexor</a:t>
            </a:r>
          </a:p>
        </p:txBody>
      </p:sp>
    </p:spTree>
    <p:extLst>
      <p:ext uri="{BB962C8B-B14F-4D97-AF65-F5344CB8AC3E}">
        <p14:creationId xmlns:p14="http://schemas.microsoft.com/office/powerpoint/2010/main" val="2177467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66BC82A-E6AB-1F4A-9B61-EC26877A62A7}"/>
              </a:ext>
            </a:extLst>
          </p:cNvPr>
          <p:cNvSpPr>
            <a:spLocks noGrp="1" noChangeArrowheads="1"/>
          </p:cNvSpPr>
          <p:nvPr>
            <p:ph type="title"/>
          </p:nvPr>
        </p:nvSpPr>
        <p:spPr/>
        <p:txBody>
          <a:bodyPr/>
          <a:lstStyle/>
          <a:p>
            <a:pPr eaLnBrk="1" hangingPunct="1"/>
            <a:r>
              <a:rPr lang="en-US" altLang="zh-CN"/>
              <a:t>TLB Example</a:t>
            </a:r>
          </a:p>
        </p:txBody>
      </p:sp>
      <p:sp>
        <p:nvSpPr>
          <p:cNvPr id="40963" name="Rectangle 3">
            <a:extLst>
              <a:ext uri="{FF2B5EF4-FFF2-40B4-BE49-F238E27FC236}">
                <a16:creationId xmlns:a16="http://schemas.microsoft.com/office/drawing/2014/main" id="{83E87486-7C5B-DA48-BC89-0DD463371A7A}"/>
              </a:ext>
            </a:extLst>
          </p:cNvPr>
          <p:cNvSpPr>
            <a:spLocks noGrp="1" noChangeArrowheads="1"/>
          </p:cNvSpPr>
          <p:nvPr>
            <p:ph type="body" idx="1"/>
          </p:nvPr>
        </p:nvSpPr>
        <p:spPr/>
        <p:txBody>
          <a:bodyPr/>
          <a:lstStyle/>
          <a:p>
            <a:pPr eaLnBrk="1" hangingPunct="1"/>
            <a:r>
              <a:rPr lang="en-US" altLang="zh-CN" b="1"/>
              <a:t>Opteron data TLB</a:t>
            </a:r>
            <a:endParaRPr lang="en-US" altLang="zh-CN"/>
          </a:p>
        </p:txBody>
      </p:sp>
      <p:pic>
        <p:nvPicPr>
          <p:cNvPr id="40964" name="Picture 4" descr="addrtrans">
            <a:extLst>
              <a:ext uri="{FF2B5EF4-FFF2-40B4-BE49-F238E27FC236}">
                <a16:creationId xmlns:a16="http://schemas.microsoft.com/office/drawing/2014/main" id="{7A73DA8C-8B94-5A49-A517-75ACAEEA9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3825"/>
            <a:ext cx="91440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Line 5">
            <a:extLst>
              <a:ext uri="{FF2B5EF4-FFF2-40B4-BE49-F238E27FC236}">
                <a16:creationId xmlns:a16="http://schemas.microsoft.com/office/drawing/2014/main" id="{D70A74A8-D27A-2844-8808-4C54AC290D0B}"/>
              </a:ext>
            </a:extLst>
          </p:cNvPr>
          <p:cNvSpPr>
            <a:spLocks noChangeShapeType="1"/>
          </p:cNvSpPr>
          <p:nvPr/>
        </p:nvSpPr>
        <p:spPr bwMode="auto">
          <a:xfrm>
            <a:off x="7696200" y="6400800"/>
            <a:ext cx="6858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6" name="Text Box 6">
            <a:extLst>
              <a:ext uri="{FF2B5EF4-FFF2-40B4-BE49-F238E27FC236}">
                <a16:creationId xmlns:a16="http://schemas.microsoft.com/office/drawing/2014/main" id="{E5E00F4F-D04D-8243-9470-E25E39D06277}"/>
              </a:ext>
            </a:extLst>
          </p:cNvPr>
          <p:cNvSpPr txBox="1">
            <a:spLocks noChangeArrowheads="1"/>
          </p:cNvSpPr>
          <p:nvPr/>
        </p:nvSpPr>
        <p:spPr bwMode="auto">
          <a:xfrm>
            <a:off x="838200" y="2133600"/>
            <a:ext cx="8305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Steps 4: </a:t>
            </a:r>
            <a:r>
              <a:rPr lang="en-US" altLang="zh-CN" sz="2400">
                <a:latin typeface="Verdana" panose="020B0604030504040204" pitchFamily="34" charset="0"/>
              </a:rPr>
              <a:t>concatenate page offset to phy page 	      frame to form final phy addr</a:t>
            </a:r>
          </a:p>
        </p:txBody>
      </p:sp>
    </p:spTree>
    <p:extLst>
      <p:ext uri="{BB962C8B-B14F-4D97-AF65-F5344CB8AC3E}">
        <p14:creationId xmlns:p14="http://schemas.microsoft.com/office/powerpoint/2010/main" val="29208594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7F85E06F-934A-E2AF-4397-8D7278C4F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762" y="0"/>
            <a:ext cx="812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Rectangle 3"/>
          <p:cNvSpPr>
            <a:spLocks noGrp="1" noChangeArrowheads="1"/>
          </p:cNvSpPr>
          <p:nvPr>
            <p:ph type="title"/>
          </p:nvPr>
        </p:nvSpPr>
        <p:spPr>
          <a:xfrm>
            <a:off x="0" y="5410200"/>
            <a:ext cx="9144000" cy="1447800"/>
          </a:xfrm>
        </p:spPr>
        <p:txBody>
          <a:bodyPr/>
          <a:lstStyle/>
          <a:p>
            <a:pPr algn="l" eaLnBrk="1" hangingPunct="1"/>
            <a:r>
              <a:rPr lang="en-US" altLang="zh-CN" dirty="0"/>
              <a:t>Virtual Memory </a:t>
            </a:r>
            <a:br>
              <a:rPr lang="en-US" altLang="zh-CN" dirty="0"/>
            </a:br>
            <a:r>
              <a:rPr lang="en-US" altLang="zh-CN" dirty="0"/>
              <a:t>+ Caches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C492-43C8-7340-AD31-1BF3EEFDC910}"/>
              </a:ext>
            </a:extLst>
          </p:cNvPr>
          <p:cNvSpPr>
            <a:spLocks noGrp="1"/>
          </p:cNvSpPr>
          <p:nvPr>
            <p:ph type="title"/>
          </p:nvPr>
        </p:nvSpPr>
        <p:spPr/>
        <p:txBody>
          <a:bodyPr/>
          <a:lstStyle/>
          <a:p>
            <a:r>
              <a:rPr lang="en-CN" dirty="0"/>
              <a:t>ILP Exploitation</a:t>
            </a:r>
          </a:p>
        </p:txBody>
      </p:sp>
      <p:sp>
        <p:nvSpPr>
          <p:cNvPr id="3" name="Content Placeholder 2">
            <a:extLst>
              <a:ext uri="{FF2B5EF4-FFF2-40B4-BE49-F238E27FC236}">
                <a16:creationId xmlns:a16="http://schemas.microsoft.com/office/drawing/2014/main" id="{C666015C-F698-A64A-9DCC-C40782C2899D}"/>
              </a:ext>
            </a:extLst>
          </p:cNvPr>
          <p:cNvSpPr>
            <a:spLocks noGrp="1"/>
          </p:cNvSpPr>
          <p:nvPr>
            <p:ph idx="1"/>
          </p:nvPr>
        </p:nvSpPr>
        <p:spPr>
          <a:xfrm>
            <a:off x="457200" y="1600200"/>
            <a:ext cx="8686800" cy="4525963"/>
          </a:xfrm>
        </p:spPr>
        <p:txBody>
          <a:bodyPr/>
          <a:lstStyle/>
          <a:p>
            <a:r>
              <a:rPr lang="en-CN" dirty="0">
                <a:solidFill>
                  <a:srgbClr val="00B0F0"/>
                </a:solidFill>
              </a:rPr>
              <a:t>Compiler-based static parallelism        </a:t>
            </a:r>
            <a:r>
              <a:rPr lang="en-CN" dirty="0"/>
              <a:t>only in domain-specific environments or in well-structured scientific applications with significant data-level parallelism</a:t>
            </a:r>
          </a:p>
          <a:p>
            <a:pPr marL="0" indent="0">
              <a:buNone/>
            </a:pPr>
            <a:endParaRPr lang="en-CN" dirty="0"/>
          </a:p>
          <a:p>
            <a:r>
              <a:rPr lang="en-CN" dirty="0">
                <a:solidFill>
                  <a:srgbClr val="00B0F0"/>
                </a:solidFill>
              </a:rPr>
              <a:t>Hardware-based dynamic parallelism</a:t>
            </a:r>
          </a:p>
          <a:p>
            <a:pPr marL="0" indent="0">
              <a:buNone/>
            </a:pPr>
            <a:r>
              <a:rPr lang="en-CN" dirty="0">
                <a:solidFill>
                  <a:srgbClr val="00B0F0"/>
                </a:solidFill>
              </a:rPr>
              <a:t>    </a:t>
            </a:r>
          </a:p>
        </p:txBody>
      </p:sp>
    </p:spTree>
    <p:extLst>
      <p:ext uri="{BB962C8B-B14F-4D97-AF65-F5344CB8AC3E}">
        <p14:creationId xmlns:p14="http://schemas.microsoft.com/office/powerpoint/2010/main" val="908922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Static Scheduling</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Pipeline Scheduling</a:t>
            </a:r>
          </a:p>
          <a:p>
            <a:pPr eaLnBrk="1" hangingPunct="1">
              <a:buFontTx/>
              <a:buNone/>
              <a:defRPr/>
            </a:pPr>
            <a:r>
              <a:rPr lang="en-US" altLang="zh-CN" dirty="0"/>
              <a:t>	re-order instructions to avoid stalls</a:t>
            </a:r>
          </a:p>
          <a:p>
            <a:pPr eaLnBrk="1" hangingPunct="1">
              <a:buFontTx/>
              <a:buNone/>
              <a:defRPr/>
            </a:pPr>
            <a:endParaRPr lang="en-US" altLang="zh-CN" dirty="0"/>
          </a:p>
          <a:p>
            <a:pPr>
              <a:defRPr/>
            </a:pPr>
            <a:r>
              <a:rPr lang="en-US" altLang="zh-CN" dirty="0">
                <a:solidFill>
                  <a:srgbClr val="00B0F0"/>
                </a:solidFill>
              </a:rPr>
              <a:t>Loop Unrolling</a:t>
            </a:r>
          </a:p>
          <a:p>
            <a:pPr eaLnBrk="1" hangingPunct="1">
              <a:buFontTx/>
              <a:buNone/>
              <a:defRPr/>
            </a:pPr>
            <a:r>
              <a:rPr lang="en-US" altLang="zh-CN" dirty="0"/>
              <a:t>	replicate the loop body multiple times to increase the number of instructions relative to the branch and overhead instructions</a:t>
            </a:r>
          </a:p>
        </p:txBody>
      </p:sp>
    </p:spTree>
    <p:extLst>
      <p:ext uri="{BB962C8B-B14F-4D97-AF65-F5344CB8AC3E}">
        <p14:creationId xmlns:p14="http://schemas.microsoft.com/office/powerpoint/2010/main" val="18171800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Scheculing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8</a:t>
            </a:r>
            <a:r>
              <a:rPr lang="en-US" altLang="zh-CN" dirty="0"/>
              <a:t>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9" name="Line 9">
            <a:extLst>
              <a:ext uri="{FF2B5EF4-FFF2-40B4-BE49-F238E27FC236}">
                <a16:creationId xmlns:a16="http://schemas.microsoft.com/office/drawing/2014/main" id="{04DBEAE0-DB60-7241-B724-C10524966D41}"/>
              </a:ext>
            </a:extLst>
          </p:cNvPr>
          <p:cNvSpPr>
            <a:spLocks noChangeShapeType="1"/>
          </p:cNvSpPr>
          <p:nvPr/>
        </p:nvSpPr>
        <p:spPr bwMode="auto">
          <a:xfrm>
            <a:off x="2286000" y="2743200"/>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 name="TextBox 10">
            <a:extLst>
              <a:ext uri="{FF2B5EF4-FFF2-40B4-BE49-F238E27FC236}">
                <a16:creationId xmlns:a16="http://schemas.microsoft.com/office/drawing/2014/main" id="{07EC705E-168D-DD4C-92A2-E3D071C429AD}"/>
              </a:ext>
            </a:extLst>
          </p:cNvPr>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331448"/>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309362"/>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161663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0" y="160655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operating system</a:t>
            </a:r>
          </a:p>
        </p:txBody>
      </p:sp>
      <p:pic>
        <p:nvPicPr>
          <p:cNvPr id="8195" name="图片 14" descr="downloa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 y="1651000"/>
            <a:ext cx="1971675"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8197"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5" name="Rectangle 2"/>
          <p:cNvSpPr txBox="1">
            <a:spLocks noChangeArrowheads="1"/>
          </p:cNvSpPr>
          <p:nvPr/>
        </p:nvSpPr>
        <p:spPr bwMode="auto">
          <a:xfrm>
            <a:off x="0" y="4572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program</a:t>
            </a:r>
          </a:p>
        </p:txBody>
      </p:sp>
      <p:sp>
        <p:nvSpPr>
          <p:cNvPr id="7" name="Rectangle 2"/>
          <p:cNvSpPr txBox="1">
            <a:spLocks noChangeArrowheads="1"/>
          </p:cNvSpPr>
          <p:nvPr/>
        </p:nvSpPr>
        <p:spPr bwMode="auto">
          <a:xfrm>
            <a:off x="0" y="46736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organization</a:t>
            </a:r>
          </a:p>
        </p:txBody>
      </p:sp>
      <p:sp>
        <p:nvSpPr>
          <p:cNvPr id="8" name="Rectangle 2"/>
          <p:cNvSpPr txBox="1">
            <a:spLocks noChangeArrowheads="1"/>
          </p:cNvSpPr>
          <p:nvPr/>
        </p:nvSpPr>
        <p:spPr bwMode="auto">
          <a:xfrm>
            <a:off x="0" y="5829300"/>
            <a:ext cx="9144000" cy="533400"/>
          </a:xfrm>
          <a:prstGeom prst="rect">
            <a:avLst/>
          </a:prstGeom>
          <a:noFill/>
          <a:ln w="9525">
            <a:noFill/>
            <a:miter lim="800000"/>
            <a:headEnd/>
            <a:tailEnd/>
          </a:ln>
        </p:spPr>
        <p:txBody>
          <a:bodyPr anchor="ctr"/>
          <a:lstStyle/>
          <a:p>
            <a:pPr algn="r">
              <a:defRPr/>
            </a:pPr>
            <a:r>
              <a:rPr lang="en-US" altLang="zh-CN" sz="4400" b="1" kern="0">
                <a:solidFill>
                  <a:schemeClr val="tx2"/>
                </a:solidFill>
                <a:latin typeface="+mj-lt"/>
                <a:ea typeface="+mj-ea"/>
                <a:cs typeface="+mj-cs"/>
              </a:rPr>
              <a:t>d</a:t>
            </a:r>
            <a:r>
              <a:rPr lang="en-US" altLang="zh-CN" sz="4400" b="1" kern="0" err="1">
                <a:solidFill>
                  <a:schemeClr val="tx2"/>
                </a:solidFill>
                <a:latin typeface="+mj-lt"/>
                <a:ea typeface="+mj-ea"/>
                <a:cs typeface="+mj-cs"/>
              </a:rPr>
              <a:t>igital</a:t>
            </a:r>
            <a:r>
              <a:rPr lang="en-US" altLang="zh-CN" sz="4400" b="1" kern="0">
                <a:solidFill>
                  <a:schemeClr val="tx2"/>
                </a:solidFill>
                <a:latin typeface="+mj-lt"/>
                <a:ea typeface="+mj-ea"/>
                <a:cs typeface="+mj-cs"/>
              </a:rPr>
              <a:t> logic</a:t>
            </a:r>
          </a:p>
        </p:txBody>
      </p:sp>
      <p:sp>
        <p:nvSpPr>
          <p:cNvPr id="8201"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2"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3"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4"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5"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6"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Scheculing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7</a:t>
            </a:r>
            <a:r>
              <a:rPr lang="en-US" altLang="zh-CN" dirty="0"/>
              <a:t>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addi</a:t>
            </a:r>
            <a:endParaRPr lang="en-US" altLang="zh-CN" kern="0" dirty="0"/>
          </a:p>
          <a:p>
            <a:pPr eaLnBrk="1" hangingPunct="1">
              <a:buNone/>
              <a:defRPr/>
            </a:pPr>
            <a:r>
              <a:rPr lang="en-US" altLang="zh-CN" kern="0" dirty="0" err="1"/>
              <a:t>fadd.d</a:t>
            </a:r>
            <a:endParaRPr lang="en-US" altLang="zh-CN" kern="0" dirty="0"/>
          </a:p>
          <a:p>
            <a:pPr eaLnBrk="1" hangingPunct="1">
              <a:buNone/>
              <a:defRPr/>
            </a:pPr>
            <a:r>
              <a:rPr lang="en-US" altLang="zh-CN" kern="0" dirty="0" err="1"/>
              <a:t>fsd</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4124049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Tree>
    <p:extLst>
      <p:ext uri="{BB962C8B-B14F-4D97-AF65-F5344CB8AC3E}">
        <p14:creationId xmlns:p14="http://schemas.microsoft.com/office/powerpoint/2010/main" val="4464216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0195B0FF-0B12-8A43-ADFA-B39CEE84A808}"/>
              </a:ext>
            </a:extLst>
          </p:cNvPr>
          <p:cNvSpPr>
            <a:spLocks noGrp="1" noChangeArrowheads="1"/>
          </p:cNvSpPr>
          <p:nvPr>
            <p:ph type="title"/>
          </p:nvPr>
        </p:nvSpPr>
        <p:spPr/>
        <p:txBody>
          <a:bodyPr/>
          <a:lstStyle/>
          <a:p>
            <a:r>
              <a:rPr lang="en-CN" altLang="en-CN"/>
              <a:t>Dynamic Scheduling</a:t>
            </a:r>
          </a:p>
        </p:txBody>
      </p:sp>
      <p:sp>
        <p:nvSpPr>
          <p:cNvPr id="3" name="Content Placeholder 2">
            <a:extLst>
              <a:ext uri="{FF2B5EF4-FFF2-40B4-BE49-F238E27FC236}">
                <a16:creationId xmlns:a16="http://schemas.microsoft.com/office/drawing/2014/main" id="{3A13AB5F-0908-C748-A57A-4237451CF6D2}"/>
              </a:ext>
            </a:extLst>
          </p:cNvPr>
          <p:cNvSpPr>
            <a:spLocks noGrp="1"/>
          </p:cNvSpPr>
          <p:nvPr>
            <p:ph idx="1"/>
          </p:nvPr>
        </p:nvSpPr>
        <p:spPr/>
        <p:txBody>
          <a:bodyPr/>
          <a:lstStyle/>
          <a:p>
            <a:pPr>
              <a:defRPr/>
            </a:pPr>
            <a:r>
              <a:rPr lang="en-US" dirty="0"/>
              <a:t>Enable out-of-order execution (and thus out-of-order completion)</a:t>
            </a:r>
          </a:p>
          <a:p>
            <a:pPr>
              <a:defRPr/>
            </a:pPr>
            <a:r>
              <a:rPr lang="en-US" dirty="0"/>
              <a:t>Split ID into two stages:               </a:t>
            </a:r>
            <a:r>
              <a:rPr lang="en-CN" dirty="0">
                <a:solidFill>
                  <a:srgbClr val="00B0F0"/>
                </a:solidFill>
              </a:rPr>
              <a:t>Issue</a:t>
            </a:r>
            <a:r>
              <a:rPr lang="en-CN" dirty="0"/>
              <a:t>: decode instructions, check for structural hazards                          </a:t>
            </a:r>
            <a:r>
              <a:rPr lang="en-CN" dirty="0">
                <a:solidFill>
                  <a:srgbClr val="00B0F0"/>
                </a:solidFill>
              </a:rPr>
              <a:t>Read operands</a:t>
            </a:r>
            <a:r>
              <a:rPr lang="en-CN" dirty="0"/>
              <a:t>: wait until no data hazards, then read operands</a:t>
            </a:r>
          </a:p>
          <a:p>
            <a:pPr marL="0" indent="0">
              <a:buFontTx/>
              <a:buNone/>
              <a:defRPr/>
            </a:pPr>
            <a:endParaRPr lang="en-CN" sz="2000" dirty="0"/>
          </a:p>
          <a:p>
            <a:pPr marL="0" indent="0">
              <a:buFontTx/>
              <a:buNone/>
              <a:defRPr/>
            </a:pPr>
            <a:r>
              <a:rPr lang="en-CN" dirty="0">
                <a:solidFill>
                  <a:srgbClr val="92D050"/>
                </a:solidFill>
              </a:rPr>
              <a:t>IF</a:t>
            </a:r>
            <a:r>
              <a:rPr lang="en-CN" dirty="0">
                <a:solidFill>
                  <a:srgbClr val="00B0F0"/>
                </a:solidFill>
              </a:rPr>
              <a:t>  Issue  Read-Operands  </a:t>
            </a:r>
            <a:r>
              <a:rPr lang="en-CN" dirty="0">
                <a:solidFill>
                  <a:srgbClr val="92D050"/>
                </a:solidFill>
              </a:rPr>
              <a:t>EX  MEM  WB</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8F7C64D8-F891-8045-B723-875B2AD7F07E}"/>
              </a:ext>
            </a:extLst>
          </p:cNvPr>
          <p:cNvSpPr>
            <a:spLocks noGrp="1" noChangeArrowheads="1"/>
          </p:cNvSpPr>
          <p:nvPr>
            <p:ph type="title"/>
          </p:nvPr>
        </p:nvSpPr>
        <p:spPr/>
        <p:txBody>
          <a:bodyPr/>
          <a:lstStyle/>
          <a:p>
            <a:r>
              <a:rPr lang="en-CN" altLang="en-CN"/>
              <a:t>Dynamic Scheduling</a:t>
            </a:r>
          </a:p>
        </p:txBody>
      </p:sp>
      <p:sp>
        <p:nvSpPr>
          <p:cNvPr id="155650" name="Content Placeholder 2">
            <a:extLst>
              <a:ext uri="{FF2B5EF4-FFF2-40B4-BE49-F238E27FC236}">
                <a16:creationId xmlns:a16="http://schemas.microsoft.com/office/drawing/2014/main" id="{14FDAEF5-3E84-9846-8D96-20EA26CAC04D}"/>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endParaRPr lang="en-CN" altLang="en-C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2" name="Title 1">
            <a:extLst>
              <a:ext uri="{FF2B5EF4-FFF2-40B4-BE49-F238E27FC236}">
                <a16:creationId xmlns:a16="http://schemas.microsoft.com/office/drawing/2014/main" id="{8D8BFFB7-1258-FB42-85F2-9D19853F3AA6}"/>
              </a:ext>
            </a:extLst>
          </p:cNvPr>
          <p:cNvSpPr>
            <a:spLocks noGrp="1"/>
          </p:cNvSpPr>
          <p:nvPr>
            <p:ph type="title"/>
          </p:nvPr>
        </p:nvSpPr>
        <p:spPr/>
        <p:txBody>
          <a:bodyPr/>
          <a:lstStyle/>
          <a:p>
            <a:r>
              <a:rPr lang="en-CN" dirty="0">
                <a:solidFill>
                  <a:srgbClr val="00B0F0"/>
                </a:solidFill>
              </a:rPr>
              <a:t>Tomasulo’s Algorithm</a:t>
            </a:r>
          </a:p>
        </p:txBody>
      </p:sp>
    </p:spTree>
    <p:extLst>
      <p:ext uri="{BB962C8B-B14F-4D97-AF65-F5344CB8AC3E}">
        <p14:creationId xmlns:p14="http://schemas.microsoft.com/office/powerpoint/2010/main" val="41861126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p>
          <a:p>
            <a:pPr eaLnBrk="1" hangingPunct="1">
              <a:buFontTx/>
              <a:buNone/>
              <a:defRPr/>
            </a:pPr>
            <a:r>
              <a:rPr lang="en-US" altLang="zh-CN" kern="0" dirty="0">
                <a:solidFill>
                  <a:srgbClr val="00B0F0"/>
                </a:solidFill>
              </a:rPr>
              <a:t>while resolving branch, </a:t>
            </a:r>
            <a:r>
              <a:rPr lang="en-US" altLang="zh-CN" kern="0" dirty="0" err="1">
                <a:solidFill>
                  <a:srgbClr val="00B0F0"/>
                </a:solidFill>
              </a:rPr>
              <a:t>fetch&amp;issue</a:t>
            </a:r>
            <a:r>
              <a:rPr lang="en-US" altLang="zh-CN" kern="0" dirty="0">
                <a:solidFill>
                  <a:srgbClr val="00B0F0"/>
                </a:solidFill>
              </a:rPr>
              <a:t> </a:t>
            </a:r>
            <a:r>
              <a:rPr lang="en-US" altLang="zh-CN" kern="0" dirty="0" err="1">
                <a:solidFill>
                  <a:srgbClr val="00B0F0"/>
                </a:solidFill>
              </a:rPr>
              <a:t>instr</a:t>
            </a:r>
            <a:endParaRPr lang="en-US" altLang="zh-CN" kern="0" dirty="0">
              <a:solidFill>
                <a:srgbClr val="00B0F0"/>
              </a:solidFill>
            </a:endParaRPr>
          </a:p>
          <a:p>
            <a:pPr eaLnBrk="1" hangingPunct="1">
              <a:buFontTx/>
              <a:buNone/>
              <a:defRPr/>
            </a:pPr>
            <a:r>
              <a:rPr lang="en-US" altLang="zh-CN" kern="0" dirty="0">
                <a:solidFill>
                  <a:srgbClr val="00B0F0"/>
                </a:solidFill>
              </a:rPr>
              <a:t>if correct prediction, continue execution</a:t>
            </a:r>
          </a:p>
          <a:p>
            <a:pPr eaLnBrk="1" hangingPunct="1">
              <a:buFontTx/>
              <a:buNone/>
              <a:defRPr/>
            </a:pPr>
            <a:r>
              <a:rPr lang="en-US" altLang="zh-CN" kern="0" dirty="0">
                <a:solidFill>
                  <a:srgbClr val="00B0F0"/>
                </a:solidFill>
              </a:rPr>
              <a:t>if misprediction, re-fetch instructions</a:t>
            </a:r>
          </a:p>
        </p:txBody>
      </p:sp>
      <p:sp>
        <p:nvSpPr>
          <p:cNvPr id="4" name="Rectangle 2">
            <a:extLst>
              <a:ext uri="{FF2B5EF4-FFF2-40B4-BE49-F238E27FC236}">
                <a16:creationId xmlns:a16="http://schemas.microsoft.com/office/drawing/2014/main" id="{3177F0AA-E3DB-AD30-B78E-C29C0551BF9D}"/>
              </a:ext>
            </a:extLst>
          </p:cNvPr>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Tree>
    <p:extLst>
      <p:ext uri="{BB962C8B-B14F-4D97-AF65-F5344CB8AC3E}">
        <p14:creationId xmlns:p14="http://schemas.microsoft.com/office/powerpoint/2010/main" val="397607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endParaRPr lang="en-US" altLang="zh-CN" kern="0" dirty="0">
              <a:solidFill>
                <a:schemeClr val="bg1"/>
              </a:solidFill>
            </a:endParaRPr>
          </a:p>
          <a:p>
            <a:pPr eaLnBrk="1" hangingPunct="1">
              <a:buFontTx/>
              <a:buNone/>
              <a:defRPr/>
            </a:pPr>
            <a:r>
              <a:rPr lang="en-US" altLang="zh-CN" b="1" kern="0" dirty="0">
                <a:solidFill>
                  <a:srgbClr val="00B0F0"/>
                </a:solidFill>
              </a:rPr>
              <a:t>if correct prediction,</a:t>
            </a:r>
            <a:r>
              <a:rPr lang="en-US" altLang="zh-CN" sz="1600" b="1" kern="0" dirty="0">
                <a:solidFill>
                  <a:srgbClr val="00B0F0"/>
                </a:solidFill>
              </a:rPr>
              <a:t> </a:t>
            </a:r>
            <a:r>
              <a:rPr lang="en-US" altLang="zh-CN" b="1" kern="0" dirty="0">
                <a:solidFill>
                  <a:srgbClr val="00B0F0"/>
                </a:solidFill>
              </a:rPr>
              <a:t>continue execution</a:t>
            </a:r>
          </a:p>
        </p:txBody>
      </p:sp>
      <p:sp>
        <p:nvSpPr>
          <p:cNvPr id="4" name="Rectangle 2">
            <a:extLst>
              <a:ext uri="{FF2B5EF4-FFF2-40B4-BE49-F238E27FC236}">
                <a16:creationId xmlns:a16="http://schemas.microsoft.com/office/drawing/2014/main" id="{AE16CB47-152A-6D65-7DE4-C7B12DFD47AD}"/>
              </a:ext>
            </a:extLst>
          </p:cNvPr>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Tree>
    <p:extLst>
      <p:ext uri="{BB962C8B-B14F-4D97-AF65-F5344CB8AC3E}">
        <p14:creationId xmlns:p14="http://schemas.microsoft.com/office/powerpoint/2010/main" val="22675193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Tree>
    <p:extLst>
      <p:ext uri="{BB962C8B-B14F-4D97-AF65-F5344CB8AC3E}">
        <p14:creationId xmlns:p14="http://schemas.microsoft.com/office/powerpoint/2010/main" val="356260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speculate on branch outcome</a:t>
            </a:r>
          </a:p>
          <a:p>
            <a:pPr eaLnBrk="1" hangingPunct="1">
              <a:buFontTx/>
              <a:buNone/>
              <a:defRPr/>
            </a:pPr>
            <a:r>
              <a:rPr lang="en-US" altLang="zh-CN" kern="0" dirty="0">
                <a:solidFill>
                  <a:srgbClr val="00B0F0"/>
                </a:solidFill>
              </a:rPr>
              <a:t>execute program as if guesses are correct</a:t>
            </a:r>
          </a:p>
        </p:txBody>
      </p:sp>
    </p:spTree>
    <p:extLst>
      <p:ext uri="{BB962C8B-B14F-4D97-AF65-F5344CB8AC3E}">
        <p14:creationId xmlns:p14="http://schemas.microsoft.com/office/powerpoint/2010/main" val="338878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fetch, issue, and execute instructions as if    </a:t>
            </a:r>
          </a:p>
          <a:p>
            <a:pPr eaLnBrk="1" hangingPunct="1">
              <a:buFontTx/>
              <a:buNone/>
              <a:defRPr/>
            </a:pPr>
            <a:r>
              <a:rPr lang="en-US" altLang="zh-CN" kern="0" dirty="0">
                <a:solidFill>
                  <a:srgbClr val="00B0F0"/>
                </a:solidFill>
              </a:rPr>
              <a:t>branch predictions are always correct;</a:t>
            </a:r>
          </a:p>
          <a:p>
            <a:pPr eaLnBrk="1" hangingPunct="1">
              <a:buFontTx/>
              <a:buNone/>
              <a:defRPr/>
            </a:pPr>
            <a:r>
              <a:rPr lang="en-US" altLang="zh-CN" kern="0" dirty="0">
                <a:solidFill>
                  <a:srgbClr val="00B0F0"/>
                </a:solidFill>
              </a:rPr>
              <a:t>commit results till prediction is determined;  </a:t>
            </a:r>
          </a:p>
          <a:p>
            <a:pPr eaLnBrk="1" hangingPunct="1">
              <a:buFontTx/>
              <a:buNone/>
              <a:defRPr/>
            </a:pPr>
            <a:r>
              <a:rPr lang="en-US" altLang="zh-CN" kern="0" dirty="0">
                <a:solidFill>
                  <a:srgbClr val="00B0F0"/>
                </a:solidFill>
              </a:rPr>
              <a:t>undo effects by misprediction;</a:t>
            </a:r>
          </a:p>
        </p:txBody>
      </p:sp>
    </p:spTree>
    <p:extLst>
      <p:ext uri="{BB962C8B-B14F-4D97-AF65-F5344CB8AC3E}">
        <p14:creationId xmlns:p14="http://schemas.microsoft.com/office/powerpoint/2010/main" val="2872276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3124200"/>
            <a:ext cx="9144000" cy="838200"/>
          </a:xfrm>
          <a:prstGeom prst="rect">
            <a:avLst/>
          </a:prstGeom>
          <a:solidFill>
            <a:schemeClr val="tx1"/>
          </a:solidFill>
          <a:ln w="9525">
            <a:noFill/>
            <a:miter lim="800000"/>
            <a:headEnd/>
            <a:tailEnd/>
          </a:ln>
        </p:spPr>
        <p:txBody>
          <a:bodyPr anchor="ctr"/>
          <a:lstStyle/>
          <a:p>
            <a:pPr>
              <a:defRPr/>
            </a:pPr>
            <a:endParaRPr lang="en-US" altLang="zh-CN" sz="5400" b="1" kern="0">
              <a:solidFill>
                <a:schemeClr val="tx2"/>
              </a:solidFill>
              <a:latin typeface="+mj-lt"/>
              <a:ea typeface="+mj-ea"/>
              <a:cs typeface="+mj-cs"/>
            </a:endParaRPr>
          </a:p>
        </p:txBody>
      </p:sp>
      <p:sp>
        <p:nvSpPr>
          <p:cNvPr id="9219" name="Rectangle 2"/>
          <p:cNvSpPr>
            <a:spLocks noGrp="1" noChangeArrowheads="1"/>
          </p:cNvSpPr>
          <p:nvPr>
            <p:ph type="ctrTitle"/>
          </p:nvPr>
        </p:nvSpPr>
        <p:spPr>
          <a:xfrm>
            <a:off x="0" y="2130425"/>
            <a:ext cx="9144000" cy="1908175"/>
          </a:xfrm>
        </p:spPr>
        <p:txBody>
          <a:bodyPr/>
          <a:lstStyle/>
          <a:p>
            <a:pPr algn="l" eaLnBrk="1" hangingPunct="1"/>
            <a:br>
              <a:rPr lang="en-US" altLang="zh-CN" sz="5400">
                <a:solidFill>
                  <a:schemeClr val="bg1"/>
                </a:solidFill>
              </a:rPr>
            </a:br>
            <a:r>
              <a:rPr lang="en-US" altLang="zh-CN" sz="5400">
                <a:solidFill>
                  <a:schemeClr val="bg1"/>
                </a:solidFill>
              </a:rPr>
              <a:t>Computer Architecture!</a:t>
            </a:r>
          </a:p>
        </p:txBody>
      </p:sp>
      <p:sp>
        <p:nvSpPr>
          <p:cNvPr id="9220" name="AutoShape 2"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1" name="AutoShape 4" descr="Image result for crown ic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2" name="AutoShape 8"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3" name="AutoShape 10"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4" name="AutoShape 12"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5" name="AutoShape 14" descr="data:image/png;base64,iVBORw0KGgoAAAANSUhEUgAAAP8AAADGCAMAAAAqo6adAAABO1BMVEX////+ySn/ogn8nAHpbgT+yyr/oAb/own+yCj/oQD/wlz/ngD8nQHoawT+xSb+wyT/qA7oZwD+vyH/pw3/rhT+yB//sxjyhAb+txv/sBX//vr+ux7+xxX+thv4kwH//PPrcwToYgD/8dv/wFb+0Eb1iwf//PT/+OP/7NH5syD/8t32qB3uewP/8cz/5b3/9NT+zTj/7sD3jwf/36//1Z387eD9rjH+12X/1Z7zmxf+4Iv+0lT/6a7/x3rtgAz/tEP+2nTxkRXztYX41Lrxo2n/0Yb/6rH/x2n1oxv/5aH/sDj/zoD76Nj/vDL2zLf/v2n+3H3/tk/tjEvzljD+xkH/zWL4yZXthjn/y4v/wUv/zHXvmVr/25f/yIHukkj2sF/1o07sfyn5pzv5zan63cbwoXL0u5HsgzP/27IZuu47AAAgAElEQVR4nO1diUPbRta3ZOtCyJZ1+JIPFWNswJgzkHAZmpIAaTaw23ybpEm3/Zpu+///Bd97M7ot2aI+6O7Hb7dtCPZo3pt3z5tRJvOEJzzhCU94whOe8IQnPOEJT3jCfFF71hs8fz7otWqPPZNHQK33YSgBZFmW7g82Hns6i0bvXq1oBVHMaxWVBRa8W3nsGS0SG0vVummaDMNw8E/BYCVZ+rL22LNaGAbV+s7R3d0RV2coNB04MHz22PNaEParzGkL/9A9NkXKgLzKs7Lee+yZLQT71dWu++ddzmGAaPCsJP1/MAK96k7X/+mV6ahAXgcGHLYeb14LQuuwfhr4sXbhMkBjWVa+f7R5LQpXpZ3QIu+69DOgAaz8x2PNa0FYMcyL0F90dxwLwBUEVshu/pd7wbOSeRz6i7UTh36GU3lhr/n8kSa2GLRULUJ/a9Wln6nA+pdvH2lmo2j1BvsH+4PesxmmJwNBNI9Cf9Pdccnn0ALmst2Er/4J1DYcEh7uVlqDs1sBshNJ0K/fPZ9ZenKmw2qHKDz17B+TF1g9V56ZAvQ+v9c0zaqUVP32zeBBLFjbv62WKvBVQ+eRCfrZjCKTocEwIQVonfj0i0C/bZ/N5knb7yHBqNcxwchrhiQN99OL8eCjlscv4nctg4XARFbfzMIw1w6Bfsbc9f/m2Ccf6RdyytIMnpNp3a0e725v7x7v0PE1FbLstOH154I/KY4RLZ1leUm+n4FitlQV5F/k3AioFSQf5X85V5yFAVz54cKZbfeC5lj5qiTr+2m+W7ur100O/vHnBSKwl5UOp09PNnTUfwZs4G631eqengTJ5wqs0FSUF1M/JTPI33nCDuSQwcUS5BcfUnz5on632+1u35zUvYkxVZbv70mbU0tAS5UKmPEzprmzusqZQfIZxmKFslL832kfklnRVgPWznGwHGRYknww8cvHq9v0D2s3gdkZbDbXkYZTe8JDqeJpu8iEwRm8bueK/5r2Ga2PoQwj88pZyDza8sGEL+8GWOe7Jk7UhY7Skaa2zUPZYJIgCkI2lyt+mfYZrwtcSFC7nPOAChhyfbwrr60GHd2dLwEWy9q5pjCtGzyTWS2BfK7B6n0lV5zW//dKzGrI2a+5EaaIRZbxS3hzF/xpm/Nnp4IA2PLrKSc3kNgEAeDA+sPyK/a0RmapYJ6E6K+5GQYHAsCOrbHUmK3Qj0dBAWjmlLI0pQ8AA8hXuFj6QfvLsPzTmr+ewDHhDLsVzDBZ+d2YL2+bYe4H3LPI8rmcnb2acnrvZJbVYhjAlcD55WD9pxX/LyWOMUOruO05MlQASRgTCX9mwr8M0M8ZbD+ndIZTTm9FkFhhlAFcg2d5G8hvThlm1g4t8K4hLfatGMgYuyyPcQEnTOL6wwKBePYn2M/JAAvIjqpAlUXfD9qfKkQbg40s2tdghL1V92mo8kJzjBOrFeqJ+s802I4CCpDMvbWvL//28uukEGFDlyDNVQseBziGs3SeFToo/YcTCVz7+re/vfw+8df7MtIv7my7f7HF+HEGV+KFspwcxbTqZpL9RwO4p+RyifWZlz93yuW+Usz9+HU8AQMJGMCzhpWnc8pXVBbJh8EnJv+1X38uw1OKRfu3BBYcEPohwr5xdhjqgTAL17+fVRNVrKeFTEdo+ZkKpT/eAH7938P2UnvIZvfsYvHH8Rs5BzJKAM/zulE1VFh6oB5XX7GbE7zLYHi4KWSXl7MdeMp3sWR8kC063bp5cndxEo6wQf8Fuykl0j+wuIDkhHJT1H+0z81PcV98vtxeQrTZ5Ww/V7THi8AHlACW8oDH/wo86n5/UnB6QB5ymM1myVN+iROBM7nkCq1pRvILsP8QYuzJiQ6gB3bJZE6pfnQvIrwTEtf/j+ZwiWIIc+srygQGDHSZ9SEITRu+snc4Ibh8TnnsMUDpx8jZB1mNDS8ICZoANOwlr3+LfLe+eny6e3PBhJkH0XkZ7V+M/n/Nss7UQABganZO+X28Cqy0XREANPs5u78nfJpQofrq8ri9jAwAYSz+NErJgSwUkhgATlboK51k/a/peWo86sH0n0IjDsqO8Z61f2Wvl1xcw9TAlBW/HU8MqLIsEx7wzc5eMyssTcosavcuj5eELDIAg8V/j3xsX+ZLSfTnVYxhm7eJ9r92n/hdNB0gcuWYDOjrXmj9ydIo9sTN7N7VUAdLKMmS2j6YnFe9bEbox6f8MrKUKzIrFBJoaBASsmMC4AMpn8AAjcX4N9eMif++bWaXA/oPU4NArvjrRIrAxPQOS28HG6lKs9959Lf5LAGGiy+jH6sdSnxChlXQMcIeF8EA96rx3xV1iJxQ/EfN39o/m9ms0PaWHy0g0P9jGqJW9MLbdIXpZ79kD5d8++dyeVTNvsgs30iQfviKUtbHPLA2lGOzMwj+Uf2VPWHUQz87x9kIKAFDIevSr/wzTa3oDzlfmVSRofi+n12+pSK27NOv/DTylB66lsooCaLB8310YOPyv8xAZq0YBpTQTdtKPy7//95ukvnwuiOXdGajqhmDMylfSVOThKfkYODr4XB4nXVhx3N5CRlQill9oZzDIGO8qbmX2RHpEQ300mDVs3H1n+/tveVsEMskj/0lhVzX7nXRWkpVVPy+2Ix7yu+jX+4Rz2qEy0yWThOMXHNCCa8HTskoMEEZ0FQSpdgQObyJ+cYzux+ZGYbyqeT/ma4yWrqej++VcuQpZSVW/jOZTygAkGBobuSft4ACnny+o04qL+2D/WCrngsRNdz/Icvfke7jaFr7PRdaGox/4Elp7F9PNrh8uq6nZ79EnoLLnyt+F/PR1pBEl5BVGKVGpVEC6eUFovtAwmRr8wETdFYvVSzNalQFlkboWP5W41fqu6KdDUxtGZ+Uzv89h2Bd1NNVfH4s9gNPwfg38SkbqptfOP8jETZ8vCOnedYXWfK+yjsxKt9vSpsJpY+XRcWf2nIW5QzcbHKK7uNMrkBOMtYge/g1/BTC5KQoq6eG84vsOS6+vSdN3v5A7AeCc2eILC/fJ+np2k+YvUBaimiSicUL5gjuJUhWq7epSl5rv8NTmvQpkGXTpyRF2d2h5NIusM1yDrLLXDmbbv8P0LuVIxyQhC/J9uwl4W65s9cpU+rhpzTL39JxN6wRE1PE4dciui/yFNt5yi+JQfZWlegtn8UPKxC4lbPS8AG16/1rOcACnjduxn362yLOBpGjUNJof2ZDxnzLklMuy2+RpyhKcpZ9ZBZUlpcgueqUgWVZSTp8WGVxbfBOx950YAOvVgrczjh3ViNT86DE5GVx2JdxN1yT47xq3JR+DD9lDJNf1SHg0RqHApCA/79+N3h4XbnV+/rHhz/2taoKfrA+VgAy/875cyvaqVYfzZ+BmxKpt1Vr3ypFn8djaiytVZGrNrhV7P95fvBHrzdNUf0kT6LJ+vjA4fvv7CJaGVDK31L2cdfuwf3jtqyaelfx64+O6ud++fcYmo7rEPCJ9ePkTzwAN2aJh3Ao0rY4imcvfz4/75dz6WQ/Q8wfMlZU0xoAxOAf5X4fsvhx9nXbBKZanLk95jPpsWLmBaIBW5M+eQW5GV/+e9qBIVMjtdrqQ3ZV9w+Xl/mmUhwjY7Ujk6sajHmSftSxOAEBwE2lkwlqWnuzNIS4dNzUQjhw9sIbD2j7br0mBaax9N/UOUsocOEmiCnwuZ4XhDw3yQRm1j4t3UJslloB3sm03GixQroaQAbLhiT2V75Jpn+bA+mvcpE2wymwYnIlvoptW+NHbL3G0sxy/+/pzPnaoaSS2kpBiKkqxaN2dU1zn2T6UfpLsFwT7VV6nIAF4LWJJrBFSlPLe8U0sR/YS5k1SJqd1+WPKRVgxa19J9N/Wuc0rP8Et0CnxOc6CACGKuPH3GjT0pySNvpxylSiwRspTfXBYXYC/V0OHArMVdyZ3VGSHvgTAYuK5uq4QKLXXiLS2U9V+oPoh3dqNFVe+JxqIq3XTuk7Wf+PTKZBrPVsnD/FD2gBsKw+1gQOHPo7xQk7wAS1W0lwiu0NXvqYKkIj1m8s/a9Q+tGsmBO99QNwhQKAjUsiN0ZQn7fbtP6bS5P8diVWdwpUGss30ijA2qfNCfR3Texx0VI46wehV8fWASJWR8mf+tx2y/+TN3/IRhU1f9j5xasTfCvBFh2f6H+8jQXpJ66KMdOMlxq1H7A5mUd3nRxV1N60iXXGECiFBXwts+5mW17lpfeT16t2devV/r6JVbHTOm5T4v6nOMNTFIBPJu7/s2ODAAh/2m5lfrIFbFUl3nKLrAYvWZMnvOKoVyL93TrD6GT7c5yY/hkM6rgBzrPjggBw//deaXpkXy6KXRjN3ahG3RpfYCH4PPRrv9/EPeDExAYXNCrmrGJfB2t50p9KgoB6QhAA7n/ozk+ZaAE/yawQOPjE6yeTPEB3ydv6adrFGPpvIOvlHaGarfhnMu9NcjwDKwFJkQW4/1t3ghMtYKsi8V6jBvZl8tokD7A/9MvfdkzhG6QfZkhs6gxjXweoAEyDZVED6nexH9lvuzuzGAJM6H/YVVnW7zXA09+lCQFL6/VmNkD/6Pgg/QbLko2bGca+Dp5hpgbsHaMBn9tLgb3JCQJwJ7G8v0PHGTyvTghYg8u/3C/+Fv39cZ2r8E7vxwxjXxc/mERPWR41gIsZH90fm00pAK2CxAp5f4uxwbNskl1xvvH6MBukP1pl2apzeZYXyGhmvIBOhc+oAKLOs0k+oOU3ZuD+TG6sALyqgiQFt1ixJzZmUB8HH9kA/eXo9nprR+R01/jNNPZ10KszjgBg1BoTBa20PfdPZjhWAI5Q4QN7zBBd88a4Cmt3KbD8kGNHd74w6eedgNJcncd9Om9Jqgrz5rG2MlpbHHjujwqAPWYLaLsOfLQC649n34Vx9drPH8Obv5EEAEteYJypRpnpkskH4pPpCCpIalx+cdAOL1FnzBbgMUw2qP4YAQFD4swKxUb7OhtEJADaMhl0oU7rTn4ut2gM6u5CEScTdYK1q6D5Jy4glyQArZ2I+jMQuKACJEZtV8PQ0NllO+gAuqsmCKY74szqvmGs0b6gAgqAOmoCWq+X3PDc1dHijwl6+KquR3q0yMkUNp+kuL2P1xH6y4pfZST1btZx/eMytOnQph2h+CS2OmJlIfprhxtUsv2EHojaCYg/H+7PIYalkuAC115Hlh8NoOIZgGOTI47ZzSbndI3QPj1HmhdYeoDDDEUZ+yHzR41UQhC0W6/ygeCfCgDoFa8miO7nNhulP2AAXpl4cQDvDmi+nzHdLlaoAuBJHSpswSQT1f8wOskEE3hkoreLdNlVkKuFWAHotaMjEwPg+NftHXJ1judO6qn3Eh6Kt46oYhAEUQDHBBwWqH/E/CVqwJZpRb0faU1HtYoTgFHpJwagSA1A68TEq5NYj5+FuV2g8sZpCbdISwQ+sP7K/V3P7X2NSGmMBlyY6OzzYfqJAQCliNlkHJV+agBya3Q0Yvu88czY8xkzwaDg6yrrhEHudPdD0Z8/y+JP0VG2zQJyL0I+Hs1BszIqAIMY6SesJSUAavsC4jQ/8Yec3a1X0qYY+NGthqH638ZNs/xNNAy+MEs0hIrAIo51JLdstWOkP+umgNT2BaSfseZGfibz0VEAxwSSTIgeNe4uxak/mWakUrVlijqK60iTcV5niVdcDT/zU4xYkYE7il3b4pgCWiNfm+Yo/pnMB+8koU4ZkHedAAT/cVpK8oDwduAJsX4xHfocGgD4RTh8iVV+ilzxf3ZMYjYCxnSO4g9UeudWNUI/dQIYCF+h91+Om+VyVrEDFnm3zpBIZ5R+Ul0CF8hwgY/vt2OlCsdd7ufAIRth6ecqcyQ/0/JiVs6gjXFOZxR6v3/YzXgGNIv/9EaorZoaGyv+9PYjIgC+V12JtX10VDu3zjFVPjyaOaPLcxLw0ddWpzEQBbl+iuLfV3Ll5TgOLO994xVrbujyqyPUe0rF5xnvDHo3GlL6i19WipscKRuFQgltnuIPBsC/r8WiFoB6wfdLS/fYk9aPFQFggNMMvm2SNJ214sjHDRYSV7hxZSsu8HEWn5BfIXPwbYl5V50r+ZnB5x3vsjbDaY1u4G7Tx6V/kL40pRxnBYABJBCuAftomBNLv0Y56nbu1D59TLAoZUVRgHyqMAHp517NV/wz3asb1wU4QQAuJj7/o9uSm4vjAE8lANvy8Bsjh1NCCgDKQaKKs8tYXmZJNzOQX2BdJ+ygvvtmvuKfqb1urXoaUHF741GaxUuv9dfuZMN2YBnnXPwRD+KT5DHpBhSqAKjPoAG1N3YRpSk6UgcZTcgXyPP9KqK5mpmz+IOfW9n1b0VyNQDbWDjuhd+Ymys7feqkVz3b6WPHcvGnVZG4qwTr5yuALoJP+ULOa+T6e9nAUKSTHf6Pwi/wbiXGXf7tlTmLPxiAq4x3Jp5WAqgNwB833dZUbE22y50molPu56hlsEFPLJddCQxQeXc480XRFad+eY8O1bdJ57fSX8eR6LEUX5TMu8zrud8f/OxtbTtwJYwrAGwJloGzzj0GkD51799EJtZRZPGzejT181FhXZ3mxI4SHcr56bzgMjLESrNVm7v4QwSwG7wVoBRmQP4ywIAQFHud4/I0ao49nEnhSBSv5+HT57GDKZcixzl84gOHVcFnnKY7STgVrt771+k4STuFgTvk3LUdP+m+xXEiOUY3mvkHFaDqjFbFkmgMAxT7GkSj4ZCvBgI/yJvXF3B99sDqYpdJZMHImmFywGmXuZFZK8olrCdjeMqdDM2zKByIUyc6lHIOWpR3Yu+g8mNz9rY6f/Iz3dIN5nDec11FxECkAdkQx62XwxxQlP4mUC86s44L/QPwBKoCYzEvQkMp9gv4Mj2N6fpdd/kvMpm7uVt/xHC1FrpRxzcBVAdg1uuXtn9ER+lfI8UFd9aJFww4/PSGI051vZPzRrJfoIRZgvOJ0DUHEDDVjDkHPxSfsEIXuBkkYAJAB8iScJx2fWnjIVD7/HITRJ/zZ62PX36vskBKRBxlJrLAPr/WYJx8iXV/bwSCaGzLfCUtgvzMfuWOtBl6KAgBBjjHjnGm1vr6uobEw5+rrE/UBFS8wVxxKqxvrq8XROSb5nMnyEhShPoh3THKabFSxV3Km4AG+CYgwAGGo4A/5Uu+kVRjM58QfHaCOHGEA3QkzjmJTI1NMIbGmuG2Me3NWemwto7ZWW0ncKlUhY1woOK6OBSDqhD4ZdLdh0EBCIsTsamMfw47ZiDzqAa5VfKtNrNFu4Alaj8NAJRCDMDzxmrJsjTNahh66BfVCcpPBSA0FIxUKGhWVQ1SHy4gYC9CrbCoNwd8sOrY+xC8Gsv1bcF5h/9LkXgxS5IA+CPwob8MWRFSL9stLere+AG9wL4bEAAur4YJTUBs2WcUEwcL1Q9E8jaNI2lRb1DqVpkdVLXjoAYU9BQMSLhaZgTa+GEixXNyJKGbn3xx3qxwmCd7NK2QLk9mQBrb76A6diAjNA7dgLmpTH1rbmq8K9AC5WlQAFIwIJXyIwKFhVjyQ4yn+2Wr+kKCP4L9Ckc71VZDV4QVxqstH3etThKs5HEiSkR8HwTkwuJeG9IrcfQY0FZIAPCGnTHkNx5AfrCwEEG0dEo3oC+smVyanw5rJUakm5ThCwL9xHRq8hkmYagR8kkXWnenuoDSh4eh6ZyF7kavVyyxsevGCw8RfkSsR+WFaPZAfV/mxhTm0PGaiDPNPVx6U49MyNJjyGfVFGFvFKPaxOsjwzjH8U4K4+40mzn2sf+TPLC2Gr0lMZDsuBBKqR1faKSwCvBsdaRw5tzzvcVZC31tVq/qnQXfigoA5P6G4GsBpALVP7H4ZCSm4rOS51WLGdEh55jDnWlMeyv3g9DCg5BOm8ZFVAAAWkmnVyfxgl5K7fVjUKjq5IpYXlCtGBlylLC7I0qLVP9MZhPbHugjoyaQIq9VSka1VNEmVXsmIW+VDKNa0WI1yOlBPzUXq/6ZzFJD9I5AHEc1gILz/jUVuMC/o3D7JI7MSuy9bPPDgQzy6DSrB17ftVi4x9C2RUtIeYHQrDCQ0R45fUqv4gVg7nD7pN7o7Lgb7eeBDbwfTlKvyH7L2kmsCZg3nAMYvTNBYvVZn3acBHKFvSQLQ7y3d+sx6OewCLVyMBQkiZ3Ba3keiI8Scc2SJOu3Vz3wgdNbuodRz2ifeh9uBXpFmzzPnsdY/Nxp8rogUBYIqmEVuIVxgOPyVlWXdAmvzxYEQeeb//ou7hrQ+eEZbm/1KQ8EGuUJBjhpLNLPl3YMCFT3Sk6gPdss413DxW8W+tbQl0XSkJDL2eW9rECZgNGeWrIIE+bBBY4TtYpBuU1IF7J7ZRu7IhSlWLQXS3+nXyzSrhYqCA4TSNArGA1UhxmxgaObaRBPqrQITklvdvr04Uj75WZeW2gAuF/nCpuXuaKzyxtmAuWCbpTw9fbOFtiDGUG+BBALVqOq+osOyt4pO6Qj7bkObotyXH2h9L+pkH1N68V5sRjY6c5h0xPlgiMLLNjGUsPS8G2S3n6gQ1pItoO/IGRrVqNk6AJ5RYZL+R72UjkdRZR2i35B1EoLpb8t83rJIhvb6y/OFUcXKBOAC/3OXnNZ130+kNd86CpkMqVGxbK0glYo5AEiAv9QKOAel1VplKoGvhGFd14MQginlNvevZ/wvGL/clOjrCqAM+D57ELpN+j7WxwecNbmpe0LgnNFqdO3lhU8UP3lx8CTc4pl0j5n+zeeKpT0a8uRJa2hsvRrya80mQfc65WRB1Vq7PLr15e+dAb5APJwXu7s7TWz2SBxMcABs9lmE6/R7dvu113KgaPnLzbXHZNSqFR19+0xi6Z/TZec4g5L9VN1BIHT1l9cEn8c4oNDCWWGbfcR5SDI38Bv/A8GvonK1S8D5fQRjKihRQzQTiLRRdLfRfo1ED6BpRdFo47rRsOxcqK2vvni8twOr2C0JSyEuN8WkVnnl0C4JjqU5zXcUI+QTshf6FvTW7rE6+iY89pbQ5AlVxrQ91ct19YzhXXkQ+e8j5woJtE7wgkQkHMg+3p9XSt4/iBfsEqGgCW1uPoyG38x/byA8k83Iupbrd074IF3Xzj1/RgHUt9P2380C1ixef3iErhB0A8C/6JzefnixfX15jr6Su+buOQFq1JV1QjpUQmY8FLLGaMG6093IkgFrrZ98/4tafTwexV4XgB/hyFQXmS4CBjH6zkOUBz5PQBkHSMfiAD4sLzj4BBcNcL0L7T+C/bfPXPjFh62MFIrIRP8yfJUGIAPVfD6yAl/5zZMrBf0wXJrJPIBwvkI4TiYJAHpFhGt0P7QQy4QngEOJff0vmt2tiDzM29O8nnChFFZJbGgrrsxEMBygT9A3INvgtN1GiWMGDgi/UD6+/d5xskxQ1vE8gI6fwNYknlydZm44/7Nrok9mHcmNmuJDhMCb08I8ILn2UC84/0phmiHcNJOVQXnAoq05W+4hXoE5MUWwM4c+v3Dyqd1RlxtOZshXEB/Y9mQAg7hJI3Ku2+K5rqB3vuAAiS9mGNeeC7z+fA1Y7Au5tHIZhDnskGgtjF+jUPi4ZQ2dNw9AUUXXX4Sm+hxmPEOC1H6F7j7jxjIPNnW8k9qwrqYd7GbYXT+YNesSgl1nMa5vpn0XoEIUFWSIIHv9LPgAMyj1lHc4RM27QsEZoUNx/751x/cmViPP0quBPsbOcTGAzwDiD9AOog0c+P2e4DDNb/WzmkB+hdc/8/oEvF/3ll9fFGouTWO/hAvYg7/pqmQmDc1f7OJKwTM36J6/1wMZXKKw7sEC9dlp5uW/j8Lc7e14//kOwBpc7HmD1+RRHsQXbeztiqKq2vzpp/Z7gbEJED/YjrfAxjIOpmJm3W0dkTsCZwv/eJOazuW/kWbP7y7mc8Hw58uuQunNl/6zZPabuABAfoXbf4ymU1ZC4Y/sC7gC+ZN/0XmVbDp3Jf/RZs/fEWYwQXCH1gXbitTm+9OsHmcOY1b/8Vvf5LXRIqB8OeViZ1486b/VejYTcGlf/Hbn6QEYAXCn9M6bsfPmX5uO9hs48c/j6D+mAIFryq6Ie+Nny/9KGF3gQe49EsT3+g4D6zIvOXfAXpnYj/gfDtBsNkxmGC4x2TkBSc/DgxJ8O5pqV2Y2Io4Z/ovQg7Gu31BntN1jxNwIEtV1+7iBZTbSP88W8HA/K8Fe82c/F8yHkP8M/iiXO9tkrVVcgplzvSfBk/ee+5vwaVPHyu6JDlnzlqr5BjGfFsBwdp0A+mP5Vq/xQc/DgaCJH2it7/tkFBgrvSj+Q+E/84FXJK02MpvhAGyPETnu01vLJov/WD+t3z6RacBLd0LXeeE3qEs6W+62AG4NW/6Mb8MpD+VvwD5QPE7WZLUqxuTnEOZL/3HwVZbcgerfPgYkV8Itf1r4IBe/WH+9J+6Jw6xnNrA9tOzOV10/CB0v2AXprTZ/rzdnSv9W/S4EccUKoYO1N8/+uI7WDnDVkxJMt6Kc+x/xCvRjk1Rw/ZHCe3u4pPeRKyc6SgDkj7HRtjVWmblvYEXPQO33/2VqEe0nt/ii5LJzQeaOHMWgND/8OZWl3hc+usvc7nff0rUeh+QBaSBC1thZtMLzNG+16ouEB2TZeHPvMh5QaitfBiSt4aTxkenQXAa4klTAfZ+YKoDxOvv9hdd6X8oNg7u8ZXhRA5AENyG6AfKAm35rZJOb4d2+fbLX3flQ1gbfLgXZKILtBHGaDjtQI5Ixws64/TB5jWrQneM3WWXpeGHwV994cOo9Z6/U2VHEnjat61WG7jZWciH2n/dNidsfy1VDdrwQ7b/JfL6efXd895fzNinxcbg4GyoIxkYHrBuUwNLmnpVgGGotOnF7RqnK04Il4TN+y/PB49U3JghNgbPz+4PwYATqhw4yXsIMpUXQVeHZweDqV5Z/9dDrdsb7H84a98eqrjmAqGYtncj1M3b9us3B/v7g97Gf5amPxxrrTJIPfYAAAAfSURBVO5Kr7fVQ6ysrGxsdLut/67FfsITnvCE/wT8H/JQTvYVRtHqAAAAAElFTkSuQmCC"/>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Rectangle 2"/>
          <p:cNvSpPr txBox="1">
            <a:spLocks noChangeArrowheads="1"/>
          </p:cNvSpPr>
          <p:nvPr/>
        </p:nvSpPr>
        <p:spPr bwMode="auto">
          <a:xfrm>
            <a:off x="0" y="1739900"/>
            <a:ext cx="1771650" cy="1377950"/>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600" b="1">
                <a:solidFill>
                  <a:schemeClr val="tx2"/>
                </a:solidFill>
                <a:latin typeface="Verdana" panose="020B0604030504040204" pitchFamily="34" charset="0"/>
              </a:rPr>
              <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similar to stations/buffers in Tomasulo, act as a source of operands for instr;   results updated to registers/memory until instruction commits;</a:t>
            </a:r>
          </a:p>
          <a:p>
            <a:endParaRPr lang="en-CN" dirty="0">
              <a:solidFill>
                <a:srgbClr val="00B0F0"/>
              </a:solidFill>
            </a:endParaRPr>
          </a:p>
        </p:txBody>
      </p:sp>
      <p:sp>
        <p:nvSpPr>
          <p:cNvPr id="4" name="Content Placeholder 2">
            <a:extLst>
              <a:ext uri="{FF2B5EF4-FFF2-40B4-BE49-F238E27FC236}">
                <a16:creationId xmlns:a16="http://schemas.microsoft.com/office/drawing/2014/main" id="{9D254481-43B8-584C-8B11-0C499A9FA277}"/>
              </a:ext>
            </a:extLst>
          </p:cNvPr>
          <p:cNvSpPr txBox="1">
            <a:spLocks/>
          </p:cNvSpPr>
          <p:nvPr/>
        </p:nvSpPr>
        <p:spPr bwMode="auto">
          <a:xfrm>
            <a:off x="799200" y="4233600"/>
            <a:ext cx="49530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CN" sz="3200" b="0" i="0" u="none" strike="noStrike" kern="0" cap="none" spc="0" normalizeH="0" baseline="0" noProof="0" dirty="0">
                <a:ln>
                  <a:noFill/>
                </a:ln>
                <a:solidFill>
                  <a:srgbClr val="00B0F0"/>
                </a:solidFill>
                <a:effectLst/>
                <a:uLnTx/>
                <a:uFillTx/>
                <a:latin typeface="Verdana"/>
                <a:ea typeface="宋体"/>
                <a:cs typeface="+mn-cs"/>
              </a:rPr>
              <a:t>Reorder Buffer (ROB)</a:t>
            </a:r>
          </a:p>
        </p:txBody>
      </p:sp>
    </p:spTree>
    <p:extLst>
      <p:ext uri="{BB962C8B-B14F-4D97-AF65-F5344CB8AC3E}">
        <p14:creationId xmlns:p14="http://schemas.microsoft.com/office/powerpoint/2010/main" val="7758502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CN" sz="3200" b="0" i="0" u="none" strike="noStrike" kern="0" cap="none" spc="0" normalizeH="0" baseline="0" noProof="0" dirty="0">
                <a:ln>
                  <a:noFill/>
                </a:ln>
                <a:solidFill>
                  <a:srgbClr val="92D050"/>
                </a:solidFill>
                <a:effectLst/>
                <a:uLnTx/>
                <a:uFillTx/>
                <a:latin typeface="Verdana"/>
                <a:ea typeface="宋体"/>
                <a:cs typeface="+mn-cs"/>
              </a:rPr>
              <a:t>Reorder Buffer (ROB)</a:t>
            </a:r>
          </a:p>
        </p:txBody>
      </p:sp>
    </p:spTree>
    <p:extLst>
      <p:ext uri="{BB962C8B-B14F-4D97-AF65-F5344CB8AC3E}">
        <p14:creationId xmlns:p14="http://schemas.microsoft.com/office/powerpoint/2010/main" val="34968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A23FA-B9D4-7A42-AED1-B651862A30F2}"/>
              </a:ext>
            </a:extLst>
          </p:cNvPr>
          <p:cNvPicPr>
            <a:picLocks noChangeAspect="1"/>
          </p:cNvPicPr>
          <p:nvPr/>
        </p:nvPicPr>
        <p:blipFill>
          <a:blip r:embed="rId2"/>
          <a:stretch>
            <a:fillRect/>
          </a:stretch>
        </p:blipFill>
        <p:spPr>
          <a:xfrm>
            <a:off x="480811" y="0"/>
            <a:ext cx="8635311" cy="6858000"/>
          </a:xfrm>
          <a:prstGeom prst="rect">
            <a:avLst/>
          </a:prstGeom>
        </p:spPr>
      </p:pic>
      <p:sp>
        <p:nvSpPr>
          <p:cNvPr id="6" name="Title 1">
            <a:extLst>
              <a:ext uri="{FF2B5EF4-FFF2-40B4-BE49-F238E27FC236}">
                <a16:creationId xmlns:a16="http://schemas.microsoft.com/office/drawing/2014/main" id="{F0426875-98D5-C04F-A31B-45A5D674E90A}"/>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kern="0" dirty="0">
                <a:solidFill>
                  <a:srgbClr val="00B0F0"/>
                </a:solidFill>
              </a:rPr>
              <a:t>how </a:t>
            </a:r>
            <a:r>
              <a:rPr lang="en-US" kern="0" dirty="0" err="1">
                <a:solidFill>
                  <a:srgbClr val="00B0F0"/>
                </a:solidFill>
              </a:rPr>
              <a:t>i</a:t>
            </a:r>
            <a:r>
              <a:rPr lang="en-US" kern="0" dirty="0">
                <a:solidFill>
                  <a:srgbClr val="00B0F0"/>
                </a:solidFill>
              </a:rPr>
              <a:t> understood </a:t>
            </a:r>
            <a:r>
              <a:rPr lang="en-US" kern="0" dirty="0" err="1">
                <a:solidFill>
                  <a:srgbClr val="00B0F0"/>
                </a:solidFill>
              </a:rPr>
              <a:t>tomasulo</a:t>
            </a:r>
            <a:endParaRPr lang="en-CN" kern="0" dirty="0">
              <a:solidFill>
                <a:srgbClr val="00B0F0"/>
              </a:solidFill>
            </a:endParaRPr>
          </a:p>
        </p:txBody>
      </p:sp>
    </p:spTree>
    <p:extLst>
      <p:ext uri="{BB962C8B-B14F-4D97-AF65-F5344CB8AC3E}">
        <p14:creationId xmlns:p14="http://schemas.microsoft.com/office/powerpoint/2010/main" val="93079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6EA1C9-42B3-0842-89E6-5E6DE0BB7FCB}"/>
              </a:ext>
            </a:extLst>
          </p:cNvPr>
          <p:cNvPicPr>
            <a:picLocks noChangeAspect="1"/>
          </p:cNvPicPr>
          <p:nvPr/>
        </p:nvPicPr>
        <p:blipFill>
          <a:blip r:embed="rId2"/>
          <a:stretch>
            <a:fillRect/>
          </a:stretch>
        </p:blipFill>
        <p:spPr>
          <a:xfrm>
            <a:off x="0" y="0"/>
            <a:ext cx="6490102" cy="6858000"/>
          </a:xfrm>
          <a:prstGeom prst="rect">
            <a:avLst/>
          </a:prstGeom>
        </p:spPr>
      </p:pic>
      <p:sp>
        <p:nvSpPr>
          <p:cNvPr id="5" name="Title 1">
            <a:extLst>
              <a:ext uri="{FF2B5EF4-FFF2-40B4-BE49-F238E27FC236}">
                <a16:creationId xmlns:a16="http://schemas.microsoft.com/office/drawing/2014/main" id="{FBDC3F23-0D38-AE40-938A-FFA6D292EC7E}"/>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kern="0" dirty="0">
                <a:solidFill>
                  <a:srgbClr val="00B0F0"/>
                </a:solidFill>
              </a:rPr>
              <a:t>and speculation</a:t>
            </a:r>
            <a:endParaRPr lang="en-CN" kern="0" dirty="0">
              <a:solidFill>
                <a:srgbClr val="00B0F0"/>
              </a:solidFill>
            </a:endParaRPr>
          </a:p>
        </p:txBody>
      </p:sp>
    </p:spTree>
    <p:extLst>
      <p:ext uri="{BB962C8B-B14F-4D97-AF65-F5344CB8AC3E}">
        <p14:creationId xmlns:p14="http://schemas.microsoft.com/office/powerpoint/2010/main" val="27137764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955B9-2411-CE43-8276-44FD6E77E5E2}"/>
              </a:ext>
            </a:extLst>
          </p:cNvPr>
          <p:cNvSpPr>
            <a:spLocks noGrp="1"/>
          </p:cNvSpPr>
          <p:nvPr>
            <p:ph idx="1"/>
          </p:nvPr>
        </p:nvSpPr>
        <p:spPr>
          <a:xfrm>
            <a:off x="457200" y="1600200"/>
            <a:ext cx="8686800" cy="5257800"/>
          </a:xfrm>
        </p:spPr>
        <p:txBody>
          <a:bodyPr/>
          <a:lstStyle/>
          <a:p>
            <a:r>
              <a:rPr lang="en-US" dirty="0"/>
              <a:t>G</a:t>
            </a:r>
            <a:r>
              <a:rPr lang="en-CN" dirty="0"/>
              <a:t>rab sets of data elements scattered about memory</a:t>
            </a:r>
          </a:p>
          <a:p>
            <a:r>
              <a:rPr lang="en-US" dirty="0"/>
              <a:t>P</a:t>
            </a:r>
            <a:r>
              <a:rPr lang="en-CN" dirty="0"/>
              <a:t>lace them in large sequential reg files</a:t>
            </a:r>
          </a:p>
          <a:p>
            <a:r>
              <a:rPr lang="en-US" dirty="0"/>
              <a:t>O</a:t>
            </a:r>
            <a:r>
              <a:rPr lang="en-CN" dirty="0"/>
              <a:t>perate on data in those reg files</a:t>
            </a:r>
          </a:p>
          <a:p>
            <a:r>
              <a:rPr lang="en-US" dirty="0"/>
              <a:t>D</a:t>
            </a:r>
            <a:r>
              <a:rPr lang="en-CN" dirty="0"/>
              <a:t>isperse the results back into memory</a:t>
            </a:r>
          </a:p>
          <a:p>
            <a:r>
              <a:rPr lang="en-CN" dirty="0">
                <a:solidFill>
                  <a:srgbClr val="00B0F0"/>
                </a:solidFill>
              </a:rPr>
              <a:t>A single instruction works on vector of data, which results in doezens of register-register operations on independent data elements</a:t>
            </a:r>
          </a:p>
        </p:txBody>
      </p:sp>
      <p:sp>
        <p:nvSpPr>
          <p:cNvPr id="4" name="Title 1">
            <a:extLst>
              <a:ext uri="{FF2B5EF4-FFF2-40B4-BE49-F238E27FC236}">
                <a16:creationId xmlns:a16="http://schemas.microsoft.com/office/drawing/2014/main" id="{8AAC8957-76EA-4E40-A4CE-6840FD6313A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Vector Architecture</a:t>
            </a:r>
          </a:p>
        </p:txBody>
      </p:sp>
    </p:spTree>
    <p:extLst>
      <p:ext uri="{BB962C8B-B14F-4D97-AF65-F5344CB8AC3E}">
        <p14:creationId xmlns:p14="http://schemas.microsoft.com/office/powerpoint/2010/main" val="41396965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Tree>
    <p:extLst>
      <p:ext uri="{BB962C8B-B14F-4D97-AF65-F5344CB8AC3E}">
        <p14:creationId xmlns:p14="http://schemas.microsoft.com/office/powerpoint/2010/main" val="2987419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72261A-3BD5-3542-8D6B-9FF6DB023B32}"/>
              </a:ext>
            </a:extLst>
          </p:cNvPr>
          <p:cNvPicPr>
            <a:picLocks noChangeAspect="1"/>
          </p:cNvPicPr>
          <p:nvPr/>
        </p:nvPicPr>
        <p:blipFill>
          <a:blip r:embed="rId3"/>
          <a:stretch>
            <a:fillRect/>
          </a:stretch>
        </p:blipFill>
        <p:spPr>
          <a:xfrm>
            <a:off x="0" y="0"/>
            <a:ext cx="7687597" cy="6858000"/>
          </a:xfrm>
          <a:prstGeom prst="rect">
            <a:avLst/>
          </a:prstGeom>
        </p:spPr>
      </p:pic>
      <p:sp>
        <p:nvSpPr>
          <p:cNvPr id="2" name="Title 1">
            <a:extLst>
              <a:ext uri="{FF2B5EF4-FFF2-40B4-BE49-F238E27FC236}">
                <a16:creationId xmlns:a16="http://schemas.microsoft.com/office/drawing/2014/main" id="{05DCEA9F-F9B6-584C-B248-4B105BEF31F3}"/>
              </a:ext>
            </a:extLst>
          </p:cNvPr>
          <p:cNvSpPr>
            <a:spLocks noGrp="1"/>
          </p:cNvSpPr>
          <p:nvPr>
            <p:ph type="title"/>
          </p:nvPr>
        </p:nvSpPr>
        <p:spPr/>
        <p:txBody>
          <a:bodyPr/>
          <a:lstStyle/>
          <a:p>
            <a:r>
              <a:rPr lang="en-CN" dirty="0"/>
              <a:t>Multiple Lanes</a:t>
            </a:r>
          </a:p>
        </p:txBody>
      </p:sp>
      <p:sp>
        <p:nvSpPr>
          <p:cNvPr id="3" name="Content Placeholder 2">
            <a:extLst>
              <a:ext uri="{FF2B5EF4-FFF2-40B4-BE49-F238E27FC236}">
                <a16:creationId xmlns:a16="http://schemas.microsoft.com/office/drawing/2014/main" id="{77DAC8A3-5C19-4F40-8F42-76A1D9F942CE}"/>
              </a:ext>
            </a:extLst>
          </p:cNvPr>
          <p:cNvSpPr>
            <a:spLocks noGrp="1"/>
          </p:cNvSpPr>
          <p:nvPr>
            <p:ph idx="1"/>
          </p:nvPr>
        </p:nvSpPr>
        <p:spPr>
          <a:xfrm>
            <a:off x="2228400" y="1447800"/>
            <a:ext cx="6934200" cy="5257800"/>
          </a:xfrm>
        </p:spPr>
        <p:txBody>
          <a:bodyPr/>
          <a:lstStyle/>
          <a:p>
            <a:pPr marL="0" indent="0">
              <a:buNone/>
            </a:pPr>
            <a:r>
              <a:rPr lang="en-US" dirty="0"/>
              <a:t>u</a:t>
            </a:r>
            <a:r>
              <a:rPr lang="en-CN" dirty="0"/>
              <a:t>se multiple functional units to improve vector performance;</a:t>
            </a:r>
          </a:p>
          <a:p>
            <a:pPr marL="0" indent="0">
              <a:buNone/>
            </a:pPr>
            <a:r>
              <a:rPr lang="en-US" dirty="0"/>
              <a:t>p</a:t>
            </a:r>
            <a:r>
              <a:rPr lang="en-CN" dirty="0"/>
              <a:t>rocess several elements per clock cycle;</a:t>
            </a:r>
          </a:p>
        </p:txBody>
      </p:sp>
    </p:spTree>
    <p:extLst>
      <p:ext uri="{BB962C8B-B14F-4D97-AF65-F5344CB8AC3E}">
        <p14:creationId xmlns:p14="http://schemas.microsoft.com/office/powerpoint/2010/main" val="2629652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B82ED8-8F49-E54E-91ED-C5299DF46B5E}"/>
              </a:ext>
            </a:extLst>
          </p:cNvPr>
          <p:cNvSpPr>
            <a:spLocks noGrp="1"/>
          </p:cNvSpPr>
          <p:nvPr>
            <p:ph idx="1"/>
          </p:nvPr>
        </p:nvSpPr>
        <p:spPr/>
        <p:txBody>
          <a:bodyPr/>
          <a:lstStyle/>
          <a:p>
            <a:r>
              <a:rPr lang="en-US" dirty="0"/>
              <a:t>Suit for short, fixed-length vectors 256-bit-wide example operations:</a:t>
            </a:r>
          </a:p>
          <a:p>
            <a:endParaRPr lang="en-US" dirty="0"/>
          </a:p>
          <a:p>
            <a:endParaRPr lang="en-US" dirty="0"/>
          </a:p>
          <a:p>
            <a:endParaRPr lang="en-US" dirty="0"/>
          </a:p>
          <a:p>
            <a:pPr marL="0" indent="0">
              <a:buNone/>
            </a:pPr>
            <a:endParaRPr lang="en-US" dirty="0"/>
          </a:p>
          <a:p>
            <a:r>
              <a:rPr lang="en-US" dirty="0">
                <a:solidFill>
                  <a:srgbClr val="00B0F0"/>
                </a:solidFill>
              </a:rPr>
              <a:t>Omissions:</a:t>
            </a:r>
            <a:r>
              <a:rPr lang="en-US" dirty="0"/>
              <a:t> vector length register, </a:t>
            </a:r>
            <a:r>
              <a:rPr lang="en-US" dirty="0" err="1"/>
              <a:t>strided</a:t>
            </a:r>
            <a:r>
              <a:rPr lang="en-US" dirty="0"/>
              <a:t> or gather/scatter data transfer instructions, and mask registers</a:t>
            </a:r>
            <a:endParaRPr lang="en-CN" dirty="0"/>
          </a:p>
        </p:txBody>
      </p:sp>
      <p:sp>
        <p:nvSpPr>
          <p:cNvPr id="4" name="Title 1">
            <a:extLst>
              <a:ext uri="{FF2B5EF4-FFF2-40B4-BE49-F238E27FC236}">
                <a16:creationId xmlns:a16="http://schemas.microsoft.com/office/drawing/2014/main" id="{EEBD5428-6483-4643-A792-FB9887ED6A95}"/>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Multimedia SIMD</a:t>
            </a:r>
          </a:p>
        </p:txBody>
      </p:sp>
      <p:pic>
        <p:nvPicPr>
          <p:cNvPr id="6" name="Picture 5">
            <a:extLst>
              <a:ext uri="{FF2B5EF4-FFF2-40B4-BE49-F238E27FC236}">
                <a16:creationId xmlns:a16="http://schemas.microsoft.com/office/drawing/2014/main" id="{CADDAB62-94F4-364D-9023-BBB48F2C2863}"/>
              </a:ext>
            </a:extLst>
          </p:cNvPr>
          <p:cNvPicPr>
            <a:picLocks noChangeAspect="1"/>
          </p:cNvPicPr>
          <p:nvPr/>
        </p:nvPicPr>
        <p:blipFill>
          <a:blip r:embed="rId2"/>
          <a:stretch>
            <a:fillRect/>
          </a:stretch>
        </p:blipFill>
        <p:spPr>
          <a:xfrm>
            <a:off x="903600" y="2692400"/>
            <a:ext cx="8229600" cy="2336800"/>
          </a:xfrm>
          <a:prstGeom prst="rect">
            <a:avLst/>
          </a:prstGeom>
        </p:spPr>
      </p:pic>
    </p:spTree>
    <p:extLst>
      <p:ext uri="{BB962C8B-B14F-4D97-AF65-F5344CB8AC3E}">
        <p14:creationId xmlns:p14="http://schemas.microsoft.com/office/powerpoint/2010/main" val="261520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D9B2A-5EC3-664A-8576-E17B1EE11603}"/>
              </a:ext>
            </a:extLst>
          </p:cNvPr>
          <p:cNvSpPr>
            <a:spLocks noGrp="1"/>
          </p:cNvSpPr>
          <p:nvPr>
            <p:ph idx="1"/>
          </p:nvPr>
        </p:nvSpPr>
        <p:spPr/>
        <p:txBody>
          <a:bodyPr/>
          <a:lstStyle/>
          <a:p>
            <a:r>
              <a:rPr lang="en-US" dirty="0">
                <a:solidFill>
                  <a:srgbClr val="00B0F0"/>
                </a:solidFill>
              </a:rPr>
              <a:t>S</a:t>
            </a:r>
            <a:r>
              <a:rPr lang="en-CN" dirty="0">
                <a:solidFill>
                  <a:srgbClr val="00B0F0"/>
                </a:solidFill>
              </a:rPr>
              <a:t>upport various types of parallelism: </a:t>
            </a:r>
            <a:r>
              <a:rPr lang="en-CN" dirty="0"/>
              <a:t>  multithreading, MIMD, SIMD, ILP</a:t>
            </a:r>
          </a:p>
          <a:p>
            <a:r>
              <a:rPr lang="en-US" dirty="0">
                <a:solidFill>
                  <a:srgbClr val="00B0F0"/>
                </a:solidFill>
              </a:rPr>
              <a:t>C</a:t>
            </a:r>
            <a:r>
              <a:rPr lang="en-CN" dirty="0">
                <a:solidFill>
                  <a:srgbClr val="00B0F0"/>
                </a:solidFill>
              </a:rPr>
              <a:t>hallenge for programming:     </a:t>
            </a:r>
            <a:r>
              <a:rPr lang="en-CN" dirty="0"/>
              <a:t>           not only getting good performance on GPU, but also                                     in coordinating the scheduling of computation on the system processor and the GPU                                   and the transfer of data between system memory and GPU memory</a:t>
            </a:r>
          </a:p>
        </p:txBody>
      </p:sp>
      <p:sp>
        <p:nvSpPr>
          <p:cNvPr id="4" name="Title 1">
            <a:extLst>
              <a:ext uri="{FF2B5EF4-FFF2-40B4-BE49-F238E27FC236}">
                <a16:creationId xmlns:a16="http://schemas.microsoft.com/office/drawing/2014/main" id="{47DFC655-E30E-D64D-8D7A-47C21CC0CA67}"/>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GPU</a:t>
            </a:r>
          </a:p>
        </p:txBody>
      </p:sp>
    </p:spTree>
    <p:extLst>
      <p:ext uri="{BB962C8B-B14F-4D97-AF65-F5344CB8AC3E}">
        <p14:creationId xmlns:p14="http://schemas.microsoft.com/office/powerpoint/2010/main" val="27467344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F6BE0-061D-F346-81F6-A2F280353BA9}"/>
              </a:ext>
            </a:extLst>
          </p:cNvPr>
          <p:cNvPicPr>
            <a:picLocks noChangeAspect="1"/>
          </p:cNvPicPr>
          <p:nvPr/>
        </p:nvPicPr>
        <p:blipFill>
          <a:blip r:embed="rId3"/>
          <a:stretch>
            <a:fillRect/>
          </a:stretch>
        </p:blipFill>
        <p:spPr>
          <a:xfrm>
            <a:off x="0" y="0"/>
            <a:ext cx="8250880" cy="6858000"/>
          </a:xfrm>
          <a:prstGeom prst="rect">
            <a:avLst/>
          </a:prstGeom>
        </p:spPr>
      </p:pic>
      <p:sp>
        <p:nvSpPr>
          <p:cNvPr id="2" name="Title 1">
            <a:extLst>
              <a:ext uri="{FF2B5EF4-FFF2-40B4-BE49-F238E27FC236}">
                <a16:creationId xmlns:a16="http://schemas.microsoft.com/office/drawing/2014/main" id="{7CCEB1A6-C18E-864B-8AA8-1E05419B98DB}"/>
              </a:ext>
            </a:extLst>
          </p:cNvPr>
          <p:cNvSpPr>
            <a:spLocks noGrp="1"/>
          </p:cNvSpPr>
          <p:nvPr>
            <p:ph type="title"/>
          </p:nvPr>
        </p:nvSpPr>
        <p:spPr>
          <a:xfrm>
            <a:off x="6172200" y="609600"/>
            <a:ext cx="2971800" cy="1143000"/>
          </a:xfrm>
        </p:spPr>
        <p:txBody>
          <a:bodyPr/>
          <a:lstStyle/>
          <a:p>
            <a:pPr algn="r"/>
            <a:r>
              <a:rPr lang="en-CN" dirty="0"/>
              <a:t>Pascal GPU</a:t>
            </a:r>
          </a:p>
        </p:txBody>
      </p:sp>
    </p:spTree>
    <p:extLst>
      <p:ext uri="{BB962C8B-B14F-4D97-AF65-F5344CB8AC3E}">
        <p14:creationId xmlns:p14="http://schemas.microsoft.com/office/powerpoint/2010/main" val="3131749602"/>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113772</TotalTime>
  <Words>9346</Words>
  <Application>Microsoft Macintosh PowerPoint</Application>
  <PresentationFormat>On-screen Show (4:3)</PresentationFormat>
  <Paragraphs>1269</Paragraphs>
  <Slides>166</Slides>
  <Notes>131</Notes>
  <HiddenSlides>0</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166</vt:i4>
      </vt:variant>
    </vt:vector>
  </HeadingPairs>
  <TitlesOfParts>
    <vt:vector size="173" baseType="lpstr">
      <vt:lpstr>Arial</vt:lpstr>
      <vt:lpstr>Verdana</vt:lpstr>
      <vt:lpstr>默认设计模板</vt:lpstr>
      <vt:lpstr>2_默认设计模板</vt:lpstr>
      <vt:lpstr>1_默认设计模板</vt:lpstr>
      <vt:lpstr>3_默认设计模板</vt:lpstr>
      <vt:lpstr>4_默认设计模板</vt:lpstr>
      <vt:lpstr> WOW</vt:lpstr>
      <vt:lpstr>Finally,  Computer Architecture!</vt:lpstr>
      <vt:lpstr> Computer Architecture!</vt:lpstr>
      <vt:lpstr> Computer Architecture!</vt:lpstr>
      <vt:lpstr> Computer Architecture!</vt:lpstr>
      <vt:lpstr> Computer Architecture!</vt:lpstr>
      <vt:lpstr> Computer Architecture!</vt:lpstr>
      <vt:lpstr> Computer Architecture!</vt:lpstr>
      <vt:lpstr>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Architecture!</vt:lpstr>
      <vt:lpstr>Computer Architecture!</vt:lpstr>
      <vt:lpstr>Computer Architecture!</vt:lpstr>
      <vt:lpstr>PowerPoint Presentation</vt:lpstr>
      <vt:lpstr>Instructor</vt:lpstr>
      <vt:lpstr>How I Prepared (and am still preparing)</vt:lpstr>
      <vt:lpstr>How I Prepared (and am still preparing)</vt:lpstr>
      <vt:lpstr>How I Prepared (and am still preparing)</vt:lpstr>
      <vt:lpstr>PowerPoint Presentation</vt:lpstr>
      <vt:lpstr>PowerPoint Presentation</vt:lpstr>
      <vt:lpstr>How a multi-core system works?</vt:lpstr>
      <vt:lpstr>How a multi-core system works?</vt:lpstr>
      <vt:lpstr>How a multi-core system works?</vt:lpstr>
      <vt:lpstr>PowerPoint Presentation</vt:lpstr>
      <vt:lpstr>PowerPoint Presentation</vt:lpstr>
      <vt:lpstr>PowerPoint Presentation</vt:lpstr>
      <vt:lpstr>PowerPoint Presentation</vt:lpstr>
      <vt:lpstr>Textbook</vt:lpstr>
      <vt:lpstr>Online Companion</vt:lpstr>
      <vt:lpstr>Why This Book?</vt:lpstr>
      <vt:lpstr>Course Website</vt:lpstr>
      <vt:lpstr>Syllabus</vt:lpstr>
      <vt:lpstr>Schedule</vt:lpstr>
      <vt:lpstr>Teaching Components</vt:lpstr>
      <vt:lpstr>Teaching Components</vt:lpstr>
      <vt:lpstr>Left off in Organization</vt:lpstr>
      <vt:lpstr>Left off in Organization</vt:lpstr>
      <vt:lpstr>Left off in Organization</vt:lpstr>
      <vt:lpstr>Now in Architecture</vt:lpstr>
      <vt:lpstr>Pipelining</vt:lpstr>
      <vt:lpstr>Pipelined Instruction</vt:lpstr>
      <vt:lpstr>Pipelined Instruction</vt:lpstr>
      <vt:lpstr>Pipelined Instruction</vt:lpstr>
      <vt:lpstr>Pipelined Instruction</vt:lpstr>
      <vt:lpstr>Pipelined Instruction</vt:lpstr>
      <vt:lpstr>Pipelined Instruction</vt:lpstr>
      <vt:lpstr>Structural Hazard</vt:lpstr>
      <vt:lpstr>Data Hazard</vt:lpstr>
      <vt:lpstr>Memory Hierarchy</vt:lpstr>
      <vt:lpstr>Cache Performance</vt:lpstr>
      <vt:lpstr>Block Placement</vt:lpstr>
      <vt:lpstr>Multilevel Cache</vt:lpstr>
      <vt:lpstr>Cache Optimization</vt:lpstr>
      <vt:lpstr>Virtual Memory</vt:lpstr>
      <vt:lpstr>Virtual Memory</vt:lpstr>
      <vt:lpstr>Prior to Virtual Memory</vt:lpstr>
      <vt:lpstr>Prior to Virtual Memory</vt:lpstr>
      <vt:lpstr>Prior to Virtual Memory</vt:lpstr>
      <vt:lpstr>Prior to Virtual Memory</vt:lpstr>
      <vt:lpstr>Prior to Virtual Memory</vt:lpstr>
      <vt:lpstr>Prior to Virtual Memory</vt:lpstr>
      <vt:lpstr>Prior to Virtual Memory</vt:lpstr>
      <vt:lpstr>Prior to Virtual Memory</vt:lpstr>
      <vt:lpstr>Virtual Memory</vt:lpstr>
      <vt:lpstr>Virtual Memory</vt:lpstr>
      <vt:lpstr>TLB Example</vt:lpstr>
      <vt:lpstr>TLB Example</vt:lpstr>
      <vt:lpstr>TLB Example</vt:lpstr>
      <vt:lpstr>Virtual Memory  + Caches</vt:lpstr>
      <vt:lpstr>ILP Exploitation</vt:lpstr>
      <vt:lpstr>Static Scheduling</vt:lpstr>
      <vt:lpstr>Pipeline Scheculing</vt:lpstr>
      <vt:lpstr>Pipeline Scheculing</vt:lpstr>
      <vt:lpstr>Loop Unrolling</vt:lpstr>
      <vt:lpstr>Dynamic Scheduling</vt:lpstr>
      <vt:lpstr>Dynamic Scheduling</vt:lpstr>
      <vt:lpstr>Tomasulo’s Algorithm</vt:lpstr>
      <vt:lpstr> how to exec before resolved? </vt:lpstr>
      <vt:lpstr> how to exec before resolved? </vt:lpstr>
      <vt:lpstr> how to exec before resolved? </vt:lpstr>
      <vt:lpstr> how to exec before resolved? </vt:lpstr>
      <vt:lpstr> how to exec before resolved? </vt:lpstr>
      <vt:lpstr>Hardware Speculation</vt:lpstr>
      <vt:lpstr>Hardware Speculation</vt:lpstr>
      <vt:lpstr>PowerPoint Presentation</vt:lpstr>
      <vt:lpstr>PowerPoint Presentation</vt:lpstr>
      <vt:lpstr>PowerPoint Presentation</vt:lpstr>
      <vt:lpstr>RV64V</vt:lpstr>
      <vt:lpstr>Multiple Lanes</vt:lpstr>
      <vt:lpstr>PowerPoint Presentation</vt:lpstr>
      <vt:lpstr>PowerPoint Presentation</vt:lpstr>
      <vt:lpstr>Pascal GPU</vt:lpstr>
      <vt:lpstr>Centralized Shared-Memory</vt:lpstr>
      <vt:lpstr>Centralized Shared-Memory</vt:lpstr>
      <vt:lpstr>Centralized Shared-Memory</vt:lpstr>
      <vt:lpstr>Distributed Shared-Memory</vt:lpstr>
      <vt:lpstr>Distributed Shared-Memory</vt:lpstr>
      <vt:lpstr>Distributed Shared-Memory</vt:lpstr>
      <vt:lpstr>Distributed Shared-Memory</vt:lpstr>
      <vt:lpstr>Cache Coherence Problem</vt:lpstr>
      <vt:lpstr>Cache Coherence Problem</vt:lpstr>
      <vt:lpstr>Orderings vs Consistency</vt:lpstr>
      <vt:lpstr>Textbook Navigation</vt:lpstr>
      <vt:lpstr>(Micro)Architecture</vt:lpstr>
      <vt:lpstr>Teaching Components</vt:lpstr>
      <vt:lpstr>Lab</vt:lpstr>
      <vt:lpstr>Lab</vt:lpstr>
      <vt:lpstr>Lab</vt:lpstr>
      <vt:lpstr>Lab</vt:lpstr>
      <vt:lpstr>Lab</vt:lpstr>
      <vt:lpstr>Lab</vt:lpstr>
      <vt:lpstr>Teaching Components</vt:lpstr>
      <vt:lpstr>Research Practice</vt:lpstr>
      <vt:lpstr>PowerPoint Presentation</vt:lpstr>
      <vt:lpstr>PowerPoint Presentation</vt:lpstr>
      <vt:lpstr>PowerPoint Presentation</vt:lpstr>
      <vt:lpstr>Special Thanks</vt:lpstr>
      <vt:lpstr>Special Thanks</vt:lpstr>
      <vt:lpstr>WOW</vt:lpstr>
      <vt:lpstr>WOW</vt:lpstr>
      <vt:lpstr>PowerPoint Presentation</vt:lpstr>
      <vt:lpstr>PowerPoint Presentation</vt:lpstr>
      <vt:lpstr>PowerPoint Presentation</vt:lpstr>
      <vt:lpstr>PowerPoint Presentation</vt:lpstr>
      <vt:lpstr>PowerPoint Presentation</vt:lpstr>
      <vt:lpstr>Grading (tentative)</vt:lpstr>
      <vt:lpstr>How will I teach?</vt:lpstr>
      <vt:lpstr>What Students Expect from Teachers</vt:lpstr>
      <vt:lpstr>I wish I knew someone like this, too…</vt:lpstr>
      <vt:lpstr>Teaching Plan</vt:lpstr>
      <vt:lpstr>PowerPoint Presentation</vt:lpstr>
      <vt:lpstr>PowerPoint Presentation</vt:lpstr>
      <vt:lpstr>PowerPoint Presentation</vt:lpstr>
      <vt:lpstr>PowerPoint Presentation</vt:lpstr>
      <vt:lpstr>Learn, Teach, Inspire</vt:lpstr>
      <vt:lpstr>Rumor Has It?</vt:lpstr>
      <vt:lpstr>To Every One of A Kind</vt:lpstr>
      <vt:lpstr>PowerPoint Presentation</vt:lpstr>
      <vt:lpstr>PowerPoint Presentation</vt:lpstr>
      <vt:lpstr>Enjoy Being You</vt:lpstr>
      <vt:lpstr>Shine Your Way</vt:lpstr>
      <vt:lpstr>PowerPoint Presentation</vt:lpstr>
      <vt:lpstr>PowerPoint Presentation</vt:lpstr>
      <vt:lpstr>PowerPoint Presentation</vt:lpstr>
      <vt:lpstr>Thanks In Advance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Thank You </vt:lpstr>
      <vt:lpstr>Who’s Who</vt:lpstr>
      <vt:lpstr>Ready?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1367</cp:revision>
  <cp:lastPrinted>1601-01-01T00:00:00Z</cp:lastPrinted>
  <dcterms:created xsi:type="dcterms:W3CDTF">1601-01-01T00:00:00Z</dcterms:created>
  <dcterms:modified xsi:type="dcterms:W3CDTF">2022-09-14T07:52:56Z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